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stering LangChain: Enhancing LLM Applications with Advanced Workflows" id="{79EA6AA0-9BDC-429E-BECF-26E30055FB8B}">
          <p14:sldIdLst>
            <p14:sldId id="2561"/>
            <p14:sldId id="2562"/>
          </p14:sldIdLst>
        </p14:section>
        <p14:section name="Introduction to LangChain" id="{FC05FB47-F3C1-4F74-B01C-FA3983DE40DE}">
          <p14:sldIdLst>
            <p14:sldId id="2563"/>
            <p14:sldId id="2564"/>
            <p14:sldId id="2565"/>
            <p14:sldId id="2566"/>
            <p14:sldId id="2567"/>
          </p14:sldIdLst>
        </p14:section>
        <p14:section name="Setting Up Environment" id="{745137F6-D78F-48F0-AFB8-F3622EAE5643}">
          <p14:sldIdLst>
            <p14:sldId id="2568"/>
            <p14:sldId id="2569"/>
            <p14:sldId id="2570"/>
            <p14:sldId id="2571"/>
            <p14:sldId id="2572"/>
          </p14:sldIdLst>
        </p14:section>
        <p14:section name="Basic Components of LangChain" id="{AB52CBC3-478C-48C0-A003-DBAED2B3274C}">
          <p14:sldIdLst>
            <p14:sldId id="2573"/>
            <p14:sldId id="2574"/>
            <p14:sldId id="2575"/>
            <p14:sldId id="2576"/>
            <p14:sldId id="2577"/>
            <p14:sldId id="2578"/>
          </p14:sldIdLst>
        </p14:section>
        <p14:section name="Advanced Use Cases" id="{DDC95460-A2D9-4F8A-940F-AE2A925011A5}">
          <p14:sldIdLst>
            <p14:sldId id="2579"/>
            <p14:sldId id="2580"/>
            <p14:sldId id="2581"/>
            <p14:sldId id="2582"/>
            <p14:sldId id="2583"/>
            <p14:sldId id="2584"/>
          </p14:sldIdLst>
        </p14:section>
        <p14:section name="Connecting to APIs and External Tools" id="{F4E9C315-141B-40FC-95A0-ED4B7B1AE29E}">
          <p14:sldIdLst>
            <p14:sldId id="2585"/>
            <p14:sldId id="2586"/>
            <p14:sldId id="2587"/>
            <p14:sldId id="2588"/>
            <p14:sldId id="2589"/>
          </p14:sldIdLst>
        </p14:section>
        <p14:section name="LangChain in Production" id="{0BEF27AE-D6DB-433A-88A4-C3A69E1AAF6E}">
          <p14:sldIdLst>
            <p14:sldId id="2590"/>
            <p14:sldId id="2591"/>
            <p14:sldId id="2592"/>
            <p14:sldId id="25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0B9E0F-1BC1-8B8C-D7A0-C504B44B936D}" v="36" dt="2024-10-27T03:38:10.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3" autoAdjust="0"/>
    <p:restoredTop sz="52075"/>
  </p:normalViewPr>
  <p:slideViewPr>
    <p:cSldViewPr snapToGrid="0">
      <p:cViewPr varScale="1">
        <p:scale>
          <a:sx n="62" d="100"/>
          <a:sy n="62" d="100"/>
        </p:scale>
        <p:origin x="24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36826-4D16-41D5-8FCB-B4E689FA0571}" type="datetimeFigureOut">
              <a:t>10/26/24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F696A-EABC-4183-B4FA-BD0F1BDAB33E}" type="slidenum">
              <a:t>‹#›</a:t>
            </a:fld>
            <a:endParaRPr lang="en-US"/>
          </a:p>
        </p:txBody>
      </p:sp>
    </p:spTree>
    <p:extLst>
      <p:ext uri="{BB962C8B-B14F-4D97-AF65-F5344CB8AC3E}">
        <p14:creationId xmlns:p14="http://schemas.microsoft.com/office/powerpoint/2010/main" val="1360704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presentation, we will explore </a:t>
            </a:r>
            <a:r>
              <a:rPr lang="en-US" dirty="0" err="1"/>
              <a:t>LangChain</a:t>
            </a:r>
            <a:r>
              <a:rPr lang="en-US" dirty="0"/>
              <a:t>, an open-source toolkit designed to enhance LLM applications. We will learn about </a:t>
            </a:r>
            <a:r>
              <a:rPr lang="en-US" dirty="0" err="1"/>
              <a:t>LangChain's</a:t>
            </a:r>
            <a:r>
              <a:rPr lang="en-US" dirty="0"/>
              <a:t> features, use cases, and integrations, and walk through examples of how to use </a:t>
            </a:r>
            <a:r>
              <a:rPr lang="en-US" dirty="0" err="1"/>
              <a:t>LangChain</a:t>
            </a:r>
            <a:r>
              <a:rPr lang="en-US" dirty="0"/>
              <a:t> to build advanced workflows.</a:t>
            </a:r>
          </a:p>
        </p:txBody>
      </p:sp>
      <p:sp>
        <p:nvSpPr>
          <p:cNvPr id="4" name="Slide Number Placeholder 3"/>
          <p:cNvSpPr>
            <a:spLocks noGrp="1"/>
          </p:cNvSpPr>
          <p:nvPr>
            <p:ph type="sldNum" sz="quarter" idx="5"/>
          </p:nvPr>
        </p:nvSpPr>
        <p:spPr/>
        <p:txBody>
          <a:bodyPr/>
          <a:lstStyle/>
          <a:p>
            <a:fld id="{09B523FA-D27C-4FFF-AF5A-1273BEC6C61E}" type="slidenum">
              <a:t>1</a:t>
            </a:fld>
            <a:endParaRPr lang="en-US"/>
          </a:p>
        </p:txBody>
      </p:sp>
    </p:spTree>
    <p:extLst>
      <p:ext uri="{BB962C8B-B14F-4D97-AF65-F5344CB8AC3E}">
        <p14:creationId xmlns:p14="http://schemas.microsoft.com/office/powerpoint/2010/main" val="284358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Participants will learn about using Conda and Venv to manage their Python environment.</a:t>
            </a:r>
          </a:p>
        </p:txBody>
      </p:sp>
      <p:sp>
        <p:nvSpPr>
          <p:cNvPr id="4" name="Slide Number Placeholder 3"/>
          <p:cNvSpPr>
            <a:spLocks noGrp="1"/>
          </p:cNvSpPr>
          <p:nvPr>
            <p:ph type="sldNum" sz="quarter" idx="5"/>
          </p:nvPr>
        </p:nvSpPr>
        <p:spPr/>
        <p:txBody>
          <a:bodyPr/>
          <a:lstStyle/>
          <a:p>
            <a:fld id="{09B523FA-D27C-4FFF-AF5A-1273BEC6C61E}" type="slidenum">
              <a:t>10</a:t>
            </a:fld>
            <a:endParaRPr lang="en-US"/>
          </a:p>
        </p:txBody>
      </p:sp>
    </p:spTree>
    <p:extLst>
      <p:ext uri="{BB962C8B-B14F-4D97-AF65-F5344CB8AC3E}">
        <p14:creationId xmlns:p14="http://schemas.microsoft.com/office/powerpoint/2010/main" val="3330479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Participants will learn about the supporting libraries required to use LangChain and how to install them.</a:t>
            </a:r>
          </a:p>
        </p:txBody>
      </p:sp>
      <p:sp>
        <p:nvSpPr>
          <p:cNvPr id="4" name="Slide Number Placeholder 3"/>
          <p:cNvSpPr>
            <a:spLocks noGrp="1"/>
          </p:cNvSpPr>
          <p:nvPr>
            <p:ph type="sldNum" sz="quarter" idx="5"/>
          </p:nvPr>
        </p:nvSpPr>
        <p:spPr/>
        <p:txBody>
          <a:bodyPr/>
          <a:lstStyle/>
          <a:p>
            <a:fld id="{09B523FA-D27C-4FFF-AF5A-1273BEC6C61E}" type="slidenum">
              <a:t>11</a:t>
            </a:fld>
            <a:endParaRPr lang="en-US"/>
          </a:p>
        </p:txBody>
      </p:sp>
    </p:spTree>
    <p:extLst>
      <p:ext uri="{BB962C8B-B14F-4D97-AF65-F5344CB8AC3E}">
        <p14:creationId xmlns:p14="http://schemas.microsoft.com/office/powerpoint/2010/main" val="320482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Participants will follow a step-by-step guide to install and set up LangChain locally. This activity will provide hands-on experience with the setup process.</a:t>
            </a:r>
          </a:p>
        </p:txBody>
      </p:sp>
      <p:sp>
        <p:nvSpPr>
          <p:cNvPr id="4" name="Slide Number Placeholder 3"/>
          <p:cNvSpPr>
            <a:spLocks noGrp="1"/>
          </p:cNvSpPr>
          <p:nvPr>
            <p:ph type="sldNum" sz="quarter" idx="5"/>
          </p:nvPr>
        </p:nvSpPr>
        <p:spPr/>
        <p:txBody>
          <a:bodyPr/>
          <a:lstStyle/>
          <a:p>
            <a:fld id="{09B523FA-D27C-4FFF-AF5A-1273BEC6C61E}" type="slidenum">
              <a:t>12</a:t>
            </a:fld>
            <a:endParaRPr lang="en-US"/>
          </a:p>
        </p:txBody>
      </p:sp>
    </p:spTree>
    <p:extLst>
      <p:ext uri="{BB962C8B-B14F-4D97-AF65-F5344CB8AC3E}">
        <p14:creationId xmlns:p14="http://schemas.microsoft.com/office/powerpoint/2010/main" val="728501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is composed of several core components, including chains, agents, memory, and retrievers. In this section, we will explore these components in detail and build a simple chain that combines an LLM with a search engine.</a:t>
            </a:r>
          </a:p>
        </p:txBody>
      </p:sp>
      <p:sp>
        <p:nvSpPr>
          <p:cNvPr id="4" name="Slide Number Placeholder 3"/>
          <p:cNvSpPr>
            <a:spLocks noGrp="1"/>
          </p:cNvSpPr>
          <p:nvPr>
            <p:ph type="sldNum" sz="quarter" idx="5"/>
          </p:nvPr>
        </p:nvSpPr>
        <p:spPr/>
        <p:txBody>
          <a:bodyPr/>
          <a:lstStyle/>
          <a:p>
            <a:fld id="{09B523FA-D27C-4FFF-AF5A-1273BEC6C61E}" type="slidenum">
              <a:t>13</a:t>
            </a:fld>
            <a:endParaRPr lang="en-US"/>
          </a:p>
        </p:txBody>
      </p:sp>
    </p:spTree>
    <p:extLst>
      <p:ext uri="{BB962C8B-B14F-4D97-AF65-F5344CB8AC3E}">
        <p14:creationId xmlns:p14="http://schemas.microsoft.com/office/powerpoint/2010/main" val="4001420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Chains are a sequence of operations that can be composed to create more complex workflows. LangChain includes several types of chains, including LLMChains and SimpleChains.</a:t>
            </a:r>
          </a:p>
        </p:txBody>
      </p:sp>
      <p:sp>
        <p:nvSpPr>
          <p:cNvPr id="4" name="Slide Number Placeholder 3"/>
          <p:cNvSpPr>
            <a:spLocks noGrp="1"/>
          </p:cNvSpPr>
          <p:nvPr>
            <p:ph type="sldNum" sz="quarter" idx="5"/>
          </p:nvPr>
        </p:nvSpPr>
        <p:spPr/>
        <p:txBody>
          <a:bodyPr/>
          <a:lstStyle/>
          <a:p>
            <a:fld id="{09B523FA-D27C-4FFF-AF5A-1273BEC6C61E}" type="slidenum">
              <a:t>14</a:t>
            </a:fld>
            <a:endParaRPr lang="en-US"/>
          </a:p>
        </p:txBody>
      </p:sp>
    </p:spTree>
    <p:extLst>
      <p:ext uri="{BB962C8B-B14F-4D97-AF65-F5344CB8AC3E}">
        <p14:creationId xmlns:p14="http://schemas.microsoft.com/office/powerpoint/2010/main" val="306171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Agents are dynamic decision-making components that can interact with web pages and other tools. LangChain includes several types of agents, including web-scraping agents.</a:t>
            </a:r>
          </a:p>
        </p:txBody>
      </p:sp>
      <p:sp>
        <p:nvSpPr>
          <p:cNvPr id="4" name="Slide Number Placeholder 3"/>
          <p:cNvSpPr>
            <a:spLocks noGrp="1"/>
          </p:cNvSpPr>
          <p:nvPr>
            <p:ph type="sldNum" sz="quarter" idx="5"/>
          </p:nvPr>
        </p:nvSpPr>
        <p:spPr/>
        <p:txBody>
          <a:bodyPr/>
          <a:lstStyle/>
          <a:p>
            <a:fld id="{09B523FA-D27C-4FFF-AF5A-1273BEC6C61E}" type="slidenum">
              <a:t>15</a:t>
            </a:fld>
            <a:endParaRPr lang="en-US"/>
          </a:p>
        </p:txBody>
      </p:sp>
    </p:spTree>
    <p:extLst>
      <p:ext uri="{BB962C8B-B14F-4D97-AF65-F5344CB8AC3E}">
        <p14:creationId xmlns:p14="http://schemas.microsoft.com/office/powerpoint/2010/main" val="1917289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Memory is a component of LangChain that enables it to retain context over multiple interactions. This is useful for complex workflows and multi-agent systems.</a:t>
            </a:r>
          </a:p>
        </p:txBody>
      </p:sp>
      <p:sp>
        <p:nvSpPr>
          <p:cNvPr id="4" name="Slide Number Placeholder 3"/>
          <p:cNvSpPr>
            <a:spLocks noGrp="1"/>
          </p:cNvSpPr>
          <p:nvPr>
            <p:ph type="sldNum" sz="quarter" idx="5"/>
          </p:nvPr>
        </p:nvSpPr>
        <p:spPr/>
        <p:txBody>
          <a:bodyPr/>
          <a:lstStyle/>
          <a:p>
            <a:fld id="{09B523FA-D27C-4FFF-AF5A-1273BEC6C61E}" type="slidenum">
              <a:t>16</a:t>
            </a:fld>
            <a:endParaRPr lang="en-US"/>
          </a:p>
        </p:txBody>
      </p:sp>
    </p:spTree>
    <p:extLst>
      <p:ext uri="{BB962C8B-B14F-4D97-AF65-F5344CB8AC3E}">
        <p14:creationId xmlns:p14="http://schemas.microsoft.com/office/powerpoint/2010/main" val="2489413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Retrievers are components that enable LangChain to retrieve relevant information from large datasets. LangChain includes retrievers that use tools like FAISS to efficiently search large datasets.</a:t>
            </a:r>
          </a:p>
        </p:txBody>
      </p:sp>
      <p:sp>
        <p:nvSpPr>
          <p:cNvPr id="4" name="Slide Number Placeholder 3"/>
          <p:cNvSpPr>
            <a:spLocks noGrp="1"/>
          </p:cNvSpPr>
          <p:nvPr>
            <p:ph type="sldNum" sz="quarter" idx="5"/>
          </p:nvPr>
        </p:nvSpPr>
        <p:spPr/>
        <p:txBody>
          <a:bodyPr/>
          <a:lstStyle/>
          <a:p>
            <a:fld id="{09B523FA-D27C-4FFF-AF5A-1273BEC6C61E}" type="slidenum">
              <a:t>17</a:t>
            </a:fld>
            <a:endParaRPr lang="en-US"/>
          </a:p>
        </p:txBody>
      </p:sp>
    </p:spTree>
    <p:extLst>
      <p:ext uri="{BB962C8B-B14F-4D97-AF65-F5344CB8AC3E}">
        <p14:creationId xmlns:p14="http://schemas.microsoft.com/office/powerpoint/2010/main" val="187160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Participants will follow a step-by-step guide to build a simple chain that combines an LLM with a search engine. This activity will provide hands-on experience with LangChain's core components.</a:t>
            </a:r>
          </a:p>
        </p:txBody>
      </p:sp>
      <p:sp>
        <p:nvSpPr>
          <p:cNvPr id="4" name="Slide Number Placeholder 3"/>
          <p:cNvSpPr>
            <a:spLocks noGrp="1"/>
          </p:cNvSpPr>
          <p:nvPr>
            <p:ph type="sldNum" sz="quarter" idx="5"/>
          </p:nvPr>
        </p:nvSpPr>
        <p:spPr/>
        <p:txBody>
          <a:bodyPr/>
          <a:lstStyle/>
          <a:p>
            <a:fld id="{09B523FA-D27C-4FFF-AF5A-1273BEC6C61E}" type="slidenum">
              <a:t>18</a:t>
            </a:fld>
            <a:endParaRPr lang="en-US"/>
          </a:p>
        </p:txBody>
      </p:sp>
    </p:spTree>
    <p:extLst>
      <p:ext uri="{BB962C8B-B14F-4D97-AF65-F5344CB8AC3E}">
        <p14:creationId xmlns:p14="http://schemas.microsoft.com/office/powerpoint/2010/main" val="2379085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can be used for a wide range of advanced use cases, including RAG for document Q&amp;A, building multi-step workflows, and integrating custom tools with LangChain agents. In this section, we will explore several advanced use cases.</a:t>
            </a:r>
          </a:p>
        </p:txBody>
      </p:sp>
      <p:sp>
        <p:nvSpPr>
          <p:cNvPr id="4" name="Slide Number Placeholder 3"/>
          <p:cNvSpPr>
            <a:spLocks noGrp="1"/>
          </p:cNvSpPr>
          <p:nvPr>
            <p:ph type="sldNum" sz="quarter" idx="5"/>
          </p:nvPr>
        </p:nvSpPr>
        <p:spPr/>
        <p:txBody>
          <a:bodyPr/>
          <a:lstStyle/>
          <a:p>
            <a:fld id="{09B523FA-D27C-4FFF-AF5A-1273BEC6C61E}" type="slidenum">
              <a:t>19</a:t>
            </a:fld>
            <a:endParaRPr lang="en-US"/>
          </a:p>
        </p:txBody>
      </p:sp>
    </p:spTree>
    <p:extLst>
      <p:ext uri="{BB962C8B-B14F-4D97-AF65-F5344CB8AC3E}">
        <p14:creationId xmlns:p14="http://schemas.microsoft.com/office/powerpoint/2010/main" val="43400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with an introduction to LangChain, learning about its features and key use cases, and how it integrates with various LLMs. Then, we will dive into the setup process, teaching participants how to install and set up LangChain locally. Next, we will explore the core components of LangChain, building a simple chain that combines an LLM with a search engine. After that, we will explore advanced use cases and integrations, building a RAG system to retrieve information from documents and answer questions using an LLM. Finally, we will demonstrate how LangChain can integrate with external systems and explore deployment strategies and best practices.</a:t>
            </a:r>
          </a:p>
        </p:txBody>
      </p:sp>
      <p:sp>
        <p:nvSpPr>
          <p:cNvPr id="4" name="Slide Number Placeholder 3"/>
          <p:cNvSpPr>
            <a:spLocks noGrp="1"/>
          </p:cNvSpPr>
          <p:nvPr>
            <p:ph type="sldNum" sz="quarter" idx="5"/>
          </p:nvPr>
        </p:nvSpPr>
        <p:spPr/>
        <p:txBody>
          <a:bodyPr/>
          <a:lstStyle/>
          <a:p>
            <a:fld id="{09B523FA-D27C-4FFF-AF5A-1273BEC6C61E}" type="slidenum">
              <a:t>2</a:t>
            </a:fld>
            <a:endParaRPr lang="en-US"/>
          </a:p>
        </p:txBody>
      </p:sp>
    </p:spTree>
    <p:extLst>
      <p:ext uri="{BB962C8B-B14F-4D97-AF65-F5344CB8AC3E}">
        <p14:creationId xmlns:p14="http://schemas.microsoft.com/office/powerpoint/2010/main" val="1218156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a powerful tool for document Q&amp;A that combines a retriever, an LLM, and a generator. LangChain includes support for RAG, enabling users to build powerful document Q&amp;A systems.</a:t>
            </a:r>
          </a:p>
        </p:txBody>
      </p:sp>
      <p:sp>
        <p:nvSpPr>
          <p:cNvPr id="4" name="Slide Number Placeholder 3"/>
          <p:cNvSpPr>
            <a:spLocks noGrp="1"/>
          </p:cNvSpPr>
          <p:nvPr>
            <p:ph type="sldNum" sz="quarter" idx="5"/>
          </p:nvPr>
        </p:nvSpPr>
        <p:spPr/>
        <p:txBody>
          <a:bodyPr/>
          <a:lstStyle/>
          <a:p>
            <a:fld id="{09B523FA-D27C-4FFF-AF5A-1273BEC6C61E}" type="slidenum">
              <a:t>20</a:t>
            </a:fld>
            <a:endParaRPr lang="en-US"/>
          </a:p>
        </p:txBody>
      </p:sp>
    </p:spTree>
    <p:extLst>
      <p:ext uri="{BB962C8B-B14F-4D97-AF65-F5344CB8AC3E}">
        <p14:creationId xmlns:p14="http://schemas.microsoft.com/office/powerpoint/2010/main" val="3278712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can be used to build complex multi-step workflows that combine various tools and APIs. This enables users to create powerful and flexible workflows that can handle a wide range of tasks.</a:t>
            </a:r>
          </a:p>
        </p:txBody>
      </p:sp>
      <p:sp>
        <p:nvSpPr>
          <p:cNvPr id="4" name="Slide Number Placeholder 3"/>
          <p:cNvSpPr>
            <a:spLocks noGrp="1"/>
          </p:cNvSpPr>
          <p:nvPr>
            <p:ph type="sldNum" sz="quarter" idx="5"/>
          </p:nvPr>
        </p:nvSpPr>
        <p:spPr/>
        <p:txBody>
          <a:bodyPr/>
          <a:lstStyle/>
          <a:p>
            <a:fld id="{09B523FA-D27C-4FFF-AF5A-1273BEC6C61E}" type="slidenum">
              <a:t>21</a:t>
            </a:fld>
            <a:endParaRPr lang="en-US"/>
          </a:p>
        </p:txBody>
      </p:sp>
    </p:spTree>
    <p:extLst>
      <p:ext uri="{BB962C8B-B14F-4D97-AF65-F5344CB8AC3E}">
        <p14:creationId xmlns:p14="http://schemas.microsoft.com/office/powerpoint/2010/main" val="1832889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agents can be extended to include custom tools and APIs. This enables users to integrate their own tools and workflows with LangChain and build customized solutions that meet their specific needs.</a:t>
            </a:r>
          </a:p>
        </p:txBody>
      </p:sp>
      <p:sp>
        <p:nvSpPr>
          <p:cNvPr id="4" name="Slide Number Placeholder 3"/>
          <p:cNvSpPr>
            <a:spLocks noGrp="1"/>
          </p:cNvSpPr>
          <p:nvPr>
            <p:ph type="sldNum" sz="quarter" idx="5"/>
          </p:nvPr>
        </p:nvSpPr>
        <p:spPr/>
        <p:txBody>
          <a:bodyPr/>
          <a:lstStyle/>
          <a:p>
            <a:fld id="{09B523FA-D27C-4FFF-AF5A-1273BEC6C61E}" type="slidenum">
              <a:t>22</a:t>
            </a:fld>
            <a:endParaRPr lang="en-US"/>
          </a:p>
        </p:txBody>
      </p:sp>
    </p:spTree>
    <p:extLst>
      <p:ext uri="{BB962C8B-B14F-4D97-AF65-F5344CB8AC3E}">
        <p14:creationId xmlns:p14="http://schemas.microsoft.com/office/powerpoint/2010/main" val="2045208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includes support for managing multi-agent systems, enabling users to build complex systems that can handle multiple tasks and workflows.</a:t>
            </a:r>
          </a:p>
        </p:txBody>
      </p:sp>
      <p:sp>
        <p:nvSpPr>
          <p:cNvPr id="4" name="Slide Number Placeholder 3"/>
          <p:cNvSpPr>
            <a:spLocks noGrp="1"/>
          </p:cNvSpPr>
          <p:nvPr>
            <p:ph type="sldNum" sz="quarter" idx="5"/>
          </p:nvPr>
        </p:nvSpPr>
        <p:spPr/>
        <p:txBody>
          <a:bodyPr/>
          <a:lstStyle/>
          <a:p>
            <a:fld id="{09B523FA-D27C-4FFF-AF5A-1273BEC6C61E}" type="slidenum">
              <a:t>23</a:t>
            </a:fld>
            <a:endParaRPr lang="en-US"/>
          </a:p>
        </p:txBody>
      </p:sp>
    </p:spTree>
    <p:extLst>
      <p:ext uri="{BB962C8B-B14F-4D97-AF65-F5344CB8AC3E}">
        <p14:creationId xmlns:p14="http://schemas.microsoft.com/office/powerpoint/2010/main" val="1653405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Participants will follow a step-by-step guide to build a RAG system using LangChain. This activity will provide hands-on experience with advanced LangChain workflows.</a:t>
            </a:r>
          </a:p>
        </p:txBody>
      </p:sp>
      <p:sp>
        <p:nvSpPr>
          <p:cNvPr id="4" name="Slide Number Placeholder 3"/>
          <p:cNvSpPr>
            <a:spLocks noGrp="1"/>
          </p:cNvSpPr>
          <p:nvPr>
            <p:ph type="sldNum" sz="quarter" idx="5"/>
          </p:nvPr>
        </p:nvSpPr>
        <p:spPr/>
        <p:txBody>
          <a:bodyPr/>
          <a:lstStyle/>
          <a:p>
            <a:fld id="{09B523FA-D27C-4FFF-AF5A-1273BEC6C61E}" type="slidenum">
              <a:t>24</a:t>
            </a:fld>
            <a:endParaRPr lang="en-US"/>
          </a:p>
        </p:txBody>
      </p:sp>
    </p:spTree>
    <p:extLst>
      <p:ext uri="{BB962C8B-B14F-4D97-AF65-F5344CB8AC3E}">
        <p14:creationId xmlns:p14="http://schemas.microsoft.com/office/powerpoint/2010/main" val="4025812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can be used to connect to external APIs and tools, enabling users to build more powerful and flexible workflows. In this section, we will explore how to connect LangChain with external systems.</a:t>
            </a:r>
          </a:p>
        </p:txBody>
      </p:sp>
      <p:sp>
        <p:nvSpPr>
          <p:cNvPr id="4" name="Slide Number Placeholder 3"/>
          <p:cNvSpPr>
            <a:spLocks noGrp="1"/>
          </p:cNvSpPr>
          <p:nvPr>
            <p:ph type="sldNum" sz="quarter" idx="5"/>
          </p:nvPr>
        </p:nvSpPr>
        <p:spPr/>
        <p:txBody>
          <a:bodyPr/>
          <a:lstStyle/>
          <a:p>
            <a:fld id="{09B523FA-D27C-4FFF-AF5A-1273BEC6C61E}" type="slidenum">
              <a:t>25</a:t>
            </a:fld>
            <a:endParaRPr lang="en-US"/>
          </a:p>
        </p:txBody>
      </p:sp>
    </p:spTree>
    <p:extLst>
      <p:ext uri="{BB962C8B-B14F-4D97-AF65-F5344CB8AC3E}">
        <p14:creationId xmlns:p14="http://schemas.microsoft.com/office/powerpoint/2010/main" val="3217689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includes tools for integrating with APIs and other external systems. These tools enable users to connect LangChain with a wide range of external systems.</a:t>
            </a:r>
          </a:p>
        </p:txBody>
      </p:sp>
      <p:sp>
        <p:nvSpPr>
          <p:cNvPr id="4" name="Slide Number Placeholder 3"/>
          <p:cNvSpPr>
            <a:spLocks noGrp="1"/>
          </p:cNvSpPr>
          <p:nvPr>
            <p:ph type="sldNum" sz="quarter" idx="5"/>
          </p:nvPr>
        </p:nvSpPr>
        <p:spPr/>
        <p:txBody>
          <a:bodyPr/>
          <a:lstStyle/>
          <a:p>
            <a:fld id="{09B523FA-D27C-4FFF-AF5A-1273BEC6C61E}" type="slidenum">
              <a:t>26</a:t>
            </a:fld>
            <a:endParaRPr lang="en-US"/>
          </a:p>
        </p:txBody>
      </p:sp>
    </p:spTree>
    <p:extLst>
      <p:ext uri="{BB962C8B-B14F-4D97-AF65-F5344CB8AC3E}">
        <p14:creationId xmlns:p14="http://schemas.microsoft.com/office/powerpoint/2010/main" val="947101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Participants will learn how to connect LangChain with external systems, including weather APIs and search engines. This will provide hands-on experience with connecting LangChain with external systems.</a:t>
            </a:r>
          </a:p>
        </p:txBody>
      </p:sp>
      <p:sp>
        <p:nvSpPr>
          <p:cNvPr id="4" name="Slide Number Placeholder 3"/>
          <p:cNvSpPr>
            <a:spLocks noGrp="1"/>
          </p:cNvSpPr>
          <p:nvPr>
            <p:ph type="sldNum" sz="quarter" idx="5"/>
          </p:nvPr>
        </p:nvSpPr>
        <p:spPr/>
        <p:txBody>
          <a:bodyPr/>
          <a:lstStyle/>
          <a:p>
            <a:fld id="{09B523FA-D27C-4FFF-AF5A-1273BEC6C61E}" type="slidenum">
              <a:t>27</a:t>
            </a:fld>
            <a:endParaRPr lang="en-US"/>
          </a:p>
        </p:txBody>
      </p:sp>
    </p:spTree>
    <p:extLst>
      <p:ext uri="{BB962C8B-B14F-4D97-AF65-F5344CB8AC3E}">
        <p14:creationId xmlns:p14="http://schemas.microsoft.com/office/powerpoint/2010/main" val="3607655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can be used with web scraping and other dynamic content sources. This enables users to build powerful workflows that interact with web pages and other dynamic content sources.</a:t>
            </a:r>
          </a:p>
        </p:txBody>
      </p:sp>
      <p:sp>
        <p:nvSpPr>
          <p:cNvPr id="4" name="Slide Number Placeholder 3"/>
          <p:cNvSpPr>
            <a:spLocks noGrp="1"/>
          </p:cNvSpPr>
          <p:nvPr>
            <p:ph type="sldNum" sz="quarter" idx="5"/>
          </p:nvPr>
        </p:nvSpPr>
        <p:spPr/>
        <p:txBody>
          <a:bodyPr/>
          <a:lstStyle/>
          <a:p>
            <a:fld id="{09B523FA-D27C-4FFF-AF5A-1273BEC6C61E}" type="slidenum">
              <a:t>28</a:t>
            </a:fld>
            <a:endParaRPr lang="en-US"/>
          </a:p>
        </p:txBody>
      </p:sp>
    </p:spTree>
    <p:extLst>
      <p:ext uri="{BB962C8B-B14F-4D97-AF65-F5344CB8AC3E}">
        <p14:creationId xmlns:p14="http://schemas.microsoft.com/office/powerpoint/2010/main" val="2059974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Participants will follow a step-by-step guide to implement an agent that fetches data from an external API, processes it, and returns a result. This activity will provide hands-on experience with connecting LangChain with external systems.</a:t>
            </a:r>
          </a:p>
        </p:txBody>
      </p:sp>
      <p:sp>
        <p:nvSpPr>
          <p:cNvPr id="4" name="Slide Number Placeholder 3"/>
          <p:cNvSpPr>
            <a:spLocks noGrp="1"/>
          </p:cNvSpPr>
          <p:nvPr>
            <p:ph type="sldNum" sz="quarter" idx="5"/>
          </p:nvPr>
        </p:nvSpPr>
        <p:spPr/>
        <p:txBody>
          <a:bodyPr/>
          <a:lstStyle/>
          <a:p>
            <a:fld id="{09B523FA-D27C-4FFF-AF5A-1273BEC6C61E}" type="slidenum">
              <a:t>29</a:t>
            </a:fld>
            <a:endParaRPr lang="en-US"/>
          </a:p>
        </p:txBody>
      </p:sp>
    </p:spTree>
    <p:extLst>
      <p:ext uri="{BB962C8B-B14F-4D97-AF65-F5344CB8AC3E}">
        <p14:creationId xmlns:p14="http://schemas.microsoft.com/office/powerpoint/2010/main" val="122426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is an open-source toolkit designed to enhance LLM applications. Its features include document retrieval, prompt engineering, and multi-agent workflows. LangChain can integrate with various LLMs, including OpenAI’s GPT and Hugging Face models. In this section, we will learn about LangChain's key use cases and explore a simple example demonstrating LangChain in action.</a:t>
            </a:r>
          </a:p>
        </p:txBody>
      </p:sp>
      <p:sp>
        <p:nvSpPr>
          <p:cNvPr id="4" name="Slide Number Placeholder 3"/>
          <p:cNvSpPr>
            <a:spLocks noGrp="1"/>
          </p:cNvSpPr>
          <p:nvPr>
            <p:ph type="sldNum" sz="quarter" idx="5"/>
          </p:nvPr>
        </p:nvSpPr>
        <p:spPr/>
        <p:txBody>
          <a:bodyPr/>
          <a:lstStyle/>
          <a:p>
            <a:fld id="{09B523FA-D27C-4FFF-AF5A-1273BEC6C61E}" type="slidenum">
              <a:t>3</a:t>
            </a:fld>
            <a:endParaRPr lang="en-US"/>
          </a:p>
        </p:txBody>
      </p:sp>
    </p:spTree>
    <p:extLst>
      <p:ext uri="{BB962C8B-B14F-4D97-AF65-F5344CB8AC3E}">
        <p14:creationId xmlns:p14="http://schemas.microsoft.com/office/powerpoint/2010/main" val="3351624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final section, we will explore deployment strategies, scaling, and best practices for using LangChain in production environments.</a:t>
            </a:r>
          </a:p>
        </p:txBody>
      </p:sp>
      <p:sp>
        <p:nvSpPr>
          <p:cNvPr id="4" name="Slide Number Placeholder 3"/>
          <p:cNvSpPr>
            <a:spLocks noGrp="1"/>
          </p:cNvSpPr>
          <p:nvPr>
            <p:ph type="sldNum" sz="quarter" idx="5"/>
          </p:nvPr>
        </p:nvSpPr>
        <p:spPr/>
        <p:txBody>
          <a:bodyPr/>
          <a:lstStyle/>
          <a:p>
            <a:fld id="{09B523FA-D27C-4FFF-AF5A-1273BEC6C61E}" type="slidenum">
              <a:t>30</a:t>
            </a:fld>
            <a:endParaRPr lang="en-US"/>
          </a:p>
        </p:txBody>
      </p:sp>
    </p:spTree>
    <p:extLst>
      <p:ext uri="{BB962C8B-B14F-4D97-AF65-F5344CB8AC3E}">
        <p14:creationId xmlns:p14="http://schemas.microsoft.com/office/powerpoint/2010/main" val="129585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can be deployed on various cloud platforms, including AWS, Azure, and GCP. This enables users to scale their workflows and deploy LangChain in production environments.</a:t>
            </a:r>
          </a:p>
        </p:txBody>
      </p:sp>
      <p:sp>
        <p:nvSpPr>
          <p:cNvPr id="4" name="Slide Number Placeholder 3"/>
          <p:cNvSpPr>
            <a:spLocks noGrp="1"/>
          </p:cNvSpPr>
          <p:nvPr>
            <p:ph type="sldNum" sz="quarter" idx="5"/>
          </p:nvPr>
        </p:nvSpPr>
        <p:spPr/>
        <p:txBody>
          <a:bodyPr/>
          <a:lstStyle/>
          <a:p>
            <a:fld id="{09B523FA-D27C-4FFF-AF5A-1273BEC6C61E}" type="slidenum">
              <a:t>31</a:t>
            </a:fld>
            <a:endParaRPr lang="en-US"/>
          </a:p>
        </p:txBody>
      </p:sp>
    </p:spTree>
    <p:extLst>
      <p:ext uri="{BB962C8B-B14F-4D97-AF65-F5344CB8AC3E}">
        <p14:creationId xmlns:p14="http://schemas.microsoft.com/office/powerpoint/2010/main" val="3555274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can be used in distributed systems, enabling users to scale their workflows horizontally. Kubernetes and Docker can be used to deploy LangChain in distributed systems.</a:t>
            </a:r>
          </a:p>
        </p:txBody>
      </p:sp>
      <p:sp>
        <p:nvSpPr>
          <p:cNvPr id="4" name="Slide Number Placeholder 3"/>
          <p:cNvSpPr>
            <a:spLocks noGrp="1"/>
          </p:cNvSpPr>
          <p:nvPr>
            <p:ph type="sldNum" sz="quarter" idx="5"/>
          </p:nvPr>
        </p:nvSpPr>
        <p:spPr/>
        <p:txBody>
          <a:bodyPr/>
          <a:lstStyle/>
          <a:p>
            <a:fld id="{09B523FA-D27C-4FFF-AF5A-1273BEC6C61E}" type="slidenum">
              <a:t>32</a:t>
            </a:fld>
            <a:endParaRPr lang="en-US"/>
          </a:p>
        </p:txBody>
      </p:sp>
    </p:spTree>
    <p:extLst>
      <p:ext uri="{BB962C8B-B14F-4D97-AF65-F5344CB8AC3E}">
        <p14:creationId xmlns:p14="http://schemas.microsoft.com/office/powerpoint/2010/main" val="36343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conclude by reviewing best practices for using LangChain in production environments. These best practices include version control, testing, and documentation.</a:t>
            </a:r>
          </a:p>
        </p:txBody>
      </p:sp>
      <p:sp>
        <p:nvSpPr>
          <p:cNvPr id="4" name="Slide Number Placeholder 3"/>
          <p:cNvSpPr>
            <a:spLocks noGrp="1"/>
          </p:cNvSpPr>
          <p:nvPr>
            <p:ph type="sldNum" sz="quarter" idx="5"/>
          </p:nvPr>
        </p:nvSpPr>
        <p:spPr/>
        <p:txBody>
          <a:bodyPr/>
          <a:lstStyle/>
          <a:p>
            <a:fld id="{09B523FA-D27C-4FFF-AF5A-1273BEC6C61E}" type="slidenum">
              <a:t>33</a:t>
            </a:fld>
            <a:endParaRPr lang="en-US"/>
          </a:p>
        </p:txBody>
      </p:sp>
    </p:spTree>
    <p:extLst>
      <p:ext uri="{BB962C8B-B14F-4D97-AF65-F5344CB8AC3E}">
        <p14:creationId xmlns:p14="http://schemas.microsoft.com/office/powerpoint/2010/main" val="97065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LangChain's features include document retrieval, prompt engineering, and multi-agent workflows. These features are designed to enhance LLM applications and make them more effective and efficient.</a:t>
            </a:r>
          </a:p>
        </p:txBody>
      </p:sp>
      <p:sp>
        <p:nvSpPr>
          <p:cNvPr id="4" name="Slide Number Placeholder 3"/>
          <p:cNvSpPr>
            <a:spLocks noGrp="1"/>
          </p:cNvSpPr>
          <p:nvPr>
            <p:ph type="sldNum" sz="quarter" idx="5"/>
          </p:nvPr>
        </p:nvSpPr>
        <p:spPr/>
        <p:txBody>
          <a:bodyPr/>
          <a:lstStyle/>
          <a:p>
            <a:fld id="{09B523FA-D27C-4FFF-AF5A-1273BEC6C61E}" type="slidenum">
              <a:t>4</a:t>
            </a:fld>
            <a:endParaRPr lang="en-US"/>
          </a:p>
        </p:txBody>
      </p:sp>
    </p:spTree>
    <p:extLst>
      <p:ext uri="{BB962C8B-B14F-4D97-AF65-F5344CB8AC3E}">
        <p14:creationId xmlns:p14="http://schemas.microsoft.com/office/powerpoint/2010/main" val="1659698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LangChain's key use cases include document retrieval, prompt engineering, and multi-agent workflows. These use cases enable LLM applications to retrieve relevant information, generate effective prompts, and make complex decisions based on multiple factors.</a:t>
            </a:r>
          </a:p>
        </p:txBody>
      </p:sp>
      <p:sp>
        <p:nvSpPr>
          <p:cNvPr id="4" name="Slide Number Placeholder 3"/>
          <p:cNvSpPr>
            <a:spLocks noGrp="1"/>
          </p:cNvSpPr>
          <p:nvPr>
            <p:ph type="sldNum" sz="quarter" idx="5"/>
          </p:nvPr>
        </p:nvSpPr>
        <p:spPr/>
        <p:txBody>
          <a:bodyPr/>
          <a:lstStyle/>
          <a:p>
            <a:fld id="{09B523FA-D27C-4FFF-AF5A-1273BEC6C61E}" type="slidenum">
              <a:t>5</a:t>
            </a:fld>
            <a:endParaRPr lang="en-US"/>
          </a:p>
        </p:txBody>
      </p:sp>
    </p:spTree>
    <p:extLst>
      <p:ext uri="{BB962C8B-B14F-4D97-AF65-F5344CB8AC3E}">
        <p14:creationId xmlns:p14="http://schemas.microsoft.com/office/powerpoint/2010/main" val="3913257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LangChain can integrate with various LLMs, including OpenAI’s GPT and Hugging Face models. This integration enables LangChain to enhance the capabilities of these models and make them more effective in a wide range of applications.</a:t>
            </a:r>
          </a:p>
        </p:txBody>
      </p:sp>
      <p:sp>
        <p:nvSpPr>
          <p:cNvPr id="4" name="Slide Number Placeholder 3"/>
          <p:cNvSpPr>
            <a:spLocks noGrp="1"/>
          </p:cNvSpPr>
          <p:nvPr>
            <p:ph type="sldNum" sz="quarter" idx="5"/>
          </p:nvPr>
        </p:nvSpPr>
        <p:spPr/>
        <p:txBody>
          <a:bodyPr/>
          <a:lstStyle/>
          <a:p>
            <a:fld id="{09B523FA-D27C-4FFF-AF5A-1273BEC6C61E}" type="slidenum">
              <a:t>6</a:t>
            </a:fld>
            <a:endParaRPr lang="en-US"/>
          </a:p>
        </p:txBody>
      </p:sp>
    </p:spTree>
    <p:extLst>
      <p:ext uri="{BB962C8B-B14F-4D97-AF65-F5344CB8AC3E}">
        <p14:creationId xmlns:p14="http://schemas.microsoft.com/office/powerpoint/2010/main" val="4287480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Participants will walk through a simple example demonstrating LangChain in action. This activity will provide hands-on experience with LangChain's features and capabilities.</a:t>
            </a:r>
          </a:p>
        </p:txBody>
      </p:sp>
      <p:sp>
        <p:nvSpPr>
          <p:cNvPr id="4" name="Slide Number Placeholder 3"/>
          <p:cNvSpPr>
            <a:spLocks noGrp="1"/>
          </p:cNvSpPr>
          <p:nvPr>
            <p:ph type="sldNum" sz="quarter" idx="5"/>
          </p:nvPr>
        </p:nvSpPr>
        <p:spPr/>
        <p:txBody>
          <a:bodyPr/>
          <a:lstStyle/>
          <a:p>
            <a:fld id="{09B523FA-D27C-4FFF-AF5A-1273BEC6C61E}" type="slidenum">
              <a:t>7</a:t>
            </a:fld>
            <a:endParaRPr lang="en-US"/>
          </a:p>
        </p:txBody>
      </p:sp>
    </p:spTree>
    <p:extLst>
      <p:ext uri="{BB962C8B-B14F-4D97-AF65-F5344CB8AC3E}">
        <p14:creationId xmlns:p14="http://schemas.microsoft.com/office/powerpoint/2010/main" val="642463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using LangChain, participants must set up their environment. This section will guide participants through the setup process, including Python environment setup, installing supporting libraries, and setting up LangChain locally.</a:t>
            </a:r>
          </a:p>
        </p:txBody>
      </p:sp>
      <p:sp>
        <p:nvSpPr>
          <p:cNvPr id="4" name="Slide Number Placeholder 3"/>
          <p:cNvSpPr>
            <a:spLocks noGrp="1"/>
          </p:cNvSpPr>
          <p:nvPr>
            <p:ph type="sldNum" sz="quarter" idx="5"/>
          </p:nvPr>
        </p:nvSpPr>
        <p:spPr/>
        <p:txBody>
          <a:bodyPr/>
          <a:lstStyle/>
          <a:p>
            <a:fld id="{09B523FA-D27C-4FFF-AF5A-1273BEC6C61E}" type="slidenum">
              <a:t>8</a:t>
            </a:fld>
            <a:endParaRPr lang="en-US"/>
          </a:p>
        </p:txBody>
      </p:sp>
    </p:spTree>
    <p:extLst>
      <p:ext uri="{BB962C8B-B14F-4D97-AF65-F5344CB8AC3E}">
        <p14:creationId xmlns:p14="http://schemas.microsoft.com/office/powerpoint/2010/main" val="43706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Participants will learn how to set up a Python environment to use LangChain. This will include installing Python and any necessary dependencies.</a:t>
            </a:r>
          </a:p>
        </p:txBody>
      </p:sp>
      <p:sp>
        <p:nvSpPr>
          <p:cNvPr id="4" name="Slide Number Placeholder 3"/>
          <p:cNvSpPr>
            <a:spLocks noGrp="1"/>
          </p:cNvSpPr>
          <p:nvPr>
            <p:ph type="sldNum" sz="quarter" idx="5"/>
          </p:nvPr>
        </p:nvSpPr>
        <p:spPr/>
        <p:txBody>
          <a:bodyPr/>
          <a:lstStyle/>
          <a:p>
            <a:fld id="{09B523FA-D27C-4FFF-AF5A-1273BEC6C61E}" type="slidenum">
              <a:t>9</a:t>
            </a:fld>
            <a:endParaRPr lang="en-US"/>
          </a:p>
        </p:txBody>
      </p:sp>
    </p:spTree>
    <p:extLst>
      <p:ext uri="{BB962C8B-B14F-4D97-AF65-F5344CB8AC3E}">
        <p14:creationId xmlns:p14="http://schemas.microsoft.com/office/powerpoint/2010/main" val="1656650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10/26/24</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36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10/26/24</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2409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10/26/24</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89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10/26/24</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88672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10/26/24</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57250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10/26/24</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33665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10/26/24</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5382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10/26/24</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8957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10/26/24</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908376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10/26/24</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8604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10/26/24</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907646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10/26/24</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6885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Computer script on a screen">
            <a:extLst>
              <a:ext uri="{FF2B5EF4-FFF2-40B4-BE49-F238E27FC236}">
                <a16:creationId xmlns:a16="http://schemas.microsoft.com/office/drawing/2014/main" id="{6EC10CD1-5470-4935-8D4B-439053D1DDF0}"/>
              </a:ext>
            </a:extLst>
          </p:cNvPr>
          <p:cNvPicPr>
            <a:picLocks noChangeAspect="1"/>
          </p:cNvPicPr>
          <p:nvPr/>
        </p:nvPicPr>
        <p:blipFill>
          <a:blip r:embed="rId3"/>
          <a:srcRect l="2822" t="11325" r="6269" b="12066"/>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AAB476BF-4EE2-5243-CABB-6CC72C39B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F00D29A-F5AF-CB09-9C7F-2E011E9D9A89}"/>
              </a:ext>
            </a:extLst>
          </p:cNvPr>
          <p:cNvSpPr>
            <a:spLocks noGrp="1"/>
          </p:cNvSpPr>
          <p:nvPr>
            <p:ph type="ctrTitle"/>
          </p:nvPr>
        </p:nvSpPr>
        <p:spPr>
          <a:xfrm>
            <a:off x="7306780" y="978409"/>
            <a:ext cx="4496529" cy="3678268"/>
          </a:xfrm>
        </p:spPr>
        <p:txBody>
          <a:bodyPr anchor="t">
            <a:normAutofit/>
          </a:bodyPr>
          <a:lstStyle/>
          <a:p>
            <a:pPr>
              <a:lnSpc>
                <a:spcPct val="90000"/>
              </a:lnSpc>
            </a:pPr>
            <a:r>
              <a:rPr lang="en-US" sz="4200"/>
              <a:t>Mastering LangChain: Enhancing LLM Applications with Advanced Workflows</a:t>
            </a:r>
          </a:p>
        </p:txBody>
      </p:sp>
      <p:sp>
        <p:nvSpPr>
          <p:cNvPr id="3" name="Subtitle 2">
            <a:extLst>
              <a:ext uri="{FF2B5EF4-FFF2-40B4-BE49-F238E27FC236}">
                <a16:creationId xmlns:a16="http://schemas.microsoft.com/office/drawing/2014/main" id="{59F2B6AD-A548-EAAC-D4E6-174C1CC211FA}"/>
              </a:ext>
            </a:extLst>
          </p:cNvPr>
          <p:cNvSpPr>
            <a:spLocks noGrp="1"/>
          </p:cNvSpPr>
          <p:nvPr>
            <p:ph type="subTitle" idx="1"/>
          </p:nvPr>
        </p:nvSpPr>
        <p:spPr>
          <a:xfrm>
            <a:off x="7303288" y="4729138"/>
            <a:ext cx="4488812" cy="1150453"/>
          </a:xfrm>
        </p:spPr>
        <p:txBody>
          <a:bodyPr anchor="b">
            <a:normAutofit/>
          </a:bodyPr>
          <a:lstStyle/>
          <a:p>
            <a:r>
              <a:rPr lang="en-US"/>
              <a:t>Integrating open-source toolkit to build advanced workflows</a:t>
            </a:r>
          </a:p>
        </p:txBody>
      </p:sp>
      <p:sp>
        <p:nvSpPr>
          <p:cNvPr id="15" name="Rectangle 14">
            <a:extLst>
              <a:ext uri="{FF2B5EF4-FFF2-40B4-BE49-F238E27FC236}">
                <a16:creationId xmlns:a16="http://schemas.microsoft.com/office/drawing/2014/main" id="{20D28EA4-6F96-F7C6-1D07-5BA5C2738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6781" y="508090"/>
            <a:ext cx="449275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7" name="Rectangle 16">
            <a:extLst>
              <a:ext uri="{FF2B5EF4-FFF2-40B4-BE49-F238E27FC236}">
                <a16:creationId xmlns:a16="http://schemas.microsoft.com/office/drawing/2014/main" id="{FDFF93C5-0576-D227-80A7-4CFBA8791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0119" y="6209925"/>
            <a:ext cx="449275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3318538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Casual dressed man working from home and using computer">
            <a:extLst>
              <a:ext uri="{FF2B5EF4-FFF2-40B4-BE49-F238E27FC236}">
                <a16:creationId xmlns:a16="http://schemas.microsoft.com/office/drawing/2014/main" id="{2540A182-5351-4D20-BC48-5348B444DFC1}"/>
              </a:ext>
            </a:extLst>
          </p:cNvPr>
          <p:cNvPicPr>
            <a:picLocks noGrp="1" noChangeAspect="1"/>
          </p:cNvPicPr>
          <p:nvPr>
            <p:ph sz="half" idx="1"/>
          </p:nvPr>
        </p:nvPicPr>
        <p:blipFill>
          <a:blip r:embed="rId3"/>
          <a:srcRect t="7959" r="1" b="14742"/>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E8A70FFD-85ED-4B1B-F2BC-1E9B0E47F1DF}"/>
              </a:ext>
            </a:extLst>
          </p:cNvPr>
          <p:cNvSpPr>
            <a:spLocks noGrp="1"/>
          </p:cNvSpPr>
          <p:nvPr>
            <p:ph type="title"/>
          </p:nvPr>
        </p:nvSpPr>
        <p:spPr>
          <a:xfrm>
            <a:off x="517865" y="976160"/>
            <a:ext cx="8686800" cy="813063"/>
          </a:xfrm>
        </p:spPr>
        <p:txBody>
          <a:bodyPr vert="horz" lIns="91440" tIns="45720" rIns="91440" bIns="45720" rtlCol="0" anchor="t">
            <a:normAutofit/>
          </a:bodyPr>
          <a:lstStyle/>
          <a:p>
            <a:r>
              <a:rPr lang="en-US" sz="4400"/>
              <a:t>Use of Conda and Venv</a:t>
            </a:r>
          </a:p>
        </p:txBody>
      </p:sp>
      <p:sp>
        <p:nvSpPr>
          <p:cNvPr id="4" name="Content Placeholder 3">
            <a:extLst>
              <a:ext uri="{FF2B5EF4-FFF2-40B4-BE49-F238E27FC236}">
                <a16:creationId xmlns:a16="http://schemas.microsoft.com/office/drawing/2014/main" id="{65E82BE8-65D1-67A7-9F7D-5B413C3381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Conda and Venv are popular tools for managing Python environments. They allow developers to easily create, manage, and switch between different Python environments for different projects.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06660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DNA code on large LED screen">
            <a:extLst>
              <a:ext uri="{FF2B5EF4-FFF2-40B4-BE49-F238E27FC236}">
                <a16:creationId xmlns:a16="http://schemas.microsoft.com/office/drawing/2014/main" id="{1C52DFAB-1C83-4BD1-A765-38F60D5654F0}"/>
              </a:ext>
            </a:extLst>
          </p:cNvPr>
          <p:cNvPicPr>
            <a:picLocks noGrp="1" noChangeAspect="1"/>
          </p:cNvPicPr>
          <p:nvPr>
            <p:ph sz="half" idx="1"/>
          </p:nvPr>
        </p:nvPicPr>
        <p:blipFill>
          <a:blip r:embed="rId3"/>
          <a:srcRect r="34818" b="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4787F566-F992-0C95-C4F6-D27666F72389}"/>
              </a:ext>
            </a:extLst>
          </p:cNvPr>
          <p:cNvSpPr>
            <a:spLocks noGrp="1"/>
          </p:cNvSpPr>
          <p:nvPr>
            <p:ph type="title"/>
          </p:nvPr>
        </p:nvSpPr>
        <p:spPr>
          <a:xfrm>
            <a:off x="517871" y="976160"/>
            <a:ext cx="4798200" cy="1463040"/>
          </a:xfrm>
        </p:spPr>
        <p:txBody>
          <a:bodyPr vert="horz" lIns="91440" tIns="45720" rIns="91440" bIns="45720" rtlCol="0" anchor="t">
            <a:normAutofit/>
          </a:bodyPr>
          <a:lstStyle/>
          <a:p>
            <a:pPr>
              <a:lnSpc>
                <a:spcPct val="90000"/>
              </a:lnSpc>
            </a:pPr>
            <a:r>
              <a:rPr lang="en-US" sz="3700"/>
              <a:t>Installing Supporting Libraries</a:t>
            </a:r>
          </a:p>
        </p:txBody>
      </p:sp>
      <p:sp>
        <p:nvSpPr>
          <p:cNvPr id="4" name="Content Placeholder 3">
            <a:extLst>
              <a:ext uri="{FF2B5EF4-FFF2-40B4-BE49-F238E27FC236}">
                <a16:creationId xmlns:a16="http://schemas.microsoft.com/office/drawing/2014/main" id="{66D733C0-9E9E-97FB-542F-17BB5CBE19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a:t>Supporting Libraries</a:t>
            </a:r>
          </a:p>
          <a:p>
            <a:pPr marL="0" lvl="1" indent="0">
              <a:buNone/>
            </a:pPr>
            <a:r>
              <a:rPr lang="en-US" sz="1400"/>
              <a:t>LangChain requires a number of supporting libraries in order to function properly. Participants will learn about these libraries and how to install them.</a:t>
            </a:r>
          </a:p>
          <a:p>
            <a:pPr marL="0" indent="0">
              <a:spcBef>
                <a:spcPts val="2500"/>
              </a:spcBef>
              <a:buNone/>
            </a:pPr>
            <a:r>
              <a:rPr lang="en-US" sz="1400" b="1"/>
              <a:t>Installation Process</a:t>
            </a:r>
          </a:p>
          <a:p>
            <a:pPr marL="0" lvl="1" indent="0">
              <a:buNone/>
            </a:pPr>
            <a:r>
              <a:rPr lang="en-US" sz="1400"/>
              <a:t>Participants will learn about the installation process for the supporting libraries required to use LangChain. They will be provided with step-by-step instructions and practical examples.</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961315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B67E010C-D6C0-4252-8B02-A9F061B2AFAE}"/>
              </a:ext>
            </a:extLst>
          </p:cNvPr>
          <p:cNvPicPr>
            <a:picLocks noGrp="1" noChangeAspect="1"/>
          </p:cNvPicPr>
          <p:nvPr>
            <p:ph sz="half" idx="1"/>
          </p:nvPr>
        </p:nvPicPr>
        <p:blipFill>
          <a:blip r:embed="rId3"/>
          <a:srcRect t="13017" r="1" b="9683"/>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D2B83C1B-FDF7-03C0-FC99-46B9908DD1B5}"/>
              </a:ext>
            </a:extLst>
          </p:cNvPr>
          <p:cNvSpPr>
            <a:spLocks noGrp="1"/>
          </p:cNvSpPr>
          <p:nvPr>
            <p:ph type="title"/>
          </p:nvPr>
        </p:nvSpPr>
        <p:spPr>
          <a:xfrm>
            <a:off x="517865" y="976160"/>
            <a:ext cx="8686800" cy="813063"/>
          </a:xfrm>
        </p:spPr>
        <p:txBody>
          <a:bodyPr vert="horz" lIns="91440" tIns="45720" rIns="91440" bIns="45720" rtlCol="0" anchor="t">
            <a:normAutofit/>
          </a:bodyPr>
          <a:lstStyle/>
          <a:p>
            <a:pPr>
              <a:lnSpc>
                <a:spcPct val="90000"/>
              </a:lnSpc>
            </a:pPr>
            <a:r>
              <a:rPr lang="en-US" sz="2400"/>
              <a:t>Activity: Participants Install and Set up LangChain Locally</a:t>
            </a:r>
          </a:p>
        </p:txBody>
      </p:sp>
      <p:sp>
        <p:nvSpPr>
          <p:cNvPr id="4" name="Content Placeholder 3">
            <a:extLst>
              <a:ext uri="{FF2B5EF4-FFF2-40B4-BE49-F238E27FC236}">
                <a16:creationId xmlns:a16="http://schemas.microsoft.com/office/drawing/2014/main" id="{937FD3F0-2E3D-E0EB-4EAF-0E7B03D12E7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Participants will follow a step-by-step guide to install and set up LangChain locally, gaining hands-on experience with the setup process.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801465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E9A97B-1917-9176-B980-E15E8CBDB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935BEF60-496A-3A2A-AD88-8260E52242F1}"/>
              </a:ext>
            </a:extLst>
          </p:cNvPr>
          <p:cNvSpPr>
            <a:spLocks noGrp="1"/>
          </p:cNvSpPr>
          <p:nvPr>
            <p:ph type="title"/>
          </p:nvPr>
        </p:nvSpPr>
        <p:spPr>
          <a:xfrm>
            <a:off x="521208" y="1211766"/>
            <a:ext cx="7237052" cy="4727988"/>
          </a:xfrm>
        </p:spPr>
        <p:txBody>
          <a:bodyPr vert="horz" lIns="91440" tIns="45720" rIns="91440" bIns="45720" rtlCol="0" anchor="b">
            <a:normAutofit/>
          </a:bodyPr>
          <a:lstStyle/>
          <a:p>
            <a:r>
              <a:rPr lang="en-US" sz="7400"/>
              <a:t>Basic Components of LangChain</a:t>
            </a:r>
          </a:p>
        </p:txBody>
      </p:sp>
      <p:sp>
        <p:nvSpPr>
          <p:cNvPr id="19" name="Freeform: Shape 1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70862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Black chains">
            <a:extLst>
              <a:ext uri="{FF2B5EF4-FFF2-40B4-BE49-F238E27FC236}">
                <a16:creationId xmlns:a16="http://schemas.microsoft.com/office/drawing/2014/main" id="{1CD4192C-7D47-4D74-A8BC-FEB319C1ED9E}"/>
              </a:ext>
            </a:extLst>
          </p:cNvPr>
          <p:cNvPicPr>
            <a:picLocks noGrp="1" noChangeAspect="1"/>
          </p:cNvPicPr>
          <p:nvPr>
            <p:ph sz="half" idx="1"/>
          </p:nvPr>
        </p:nvPicPr>
        <p:blipFill>
          <a:blip r:embed="rId3"/>
          <a:srcRect l="19345" r="26777" b="-2"/>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BA35E94A-6276-EBE9-E135-AD38B8BC9B84}"/>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100"/>
              <a:t>Chains: Sequential Operations (LLMChain, SimpleChain)</a:t>
            </a:r>
          </a:p>
        </p:txBody>
      </p:sp>
      <p:sp>
        <p:nvSpPr>
          <p:cNvPr id="4" name="Content Placeholder 3">
            <a:extLst>
              <a:ext uri="{FF2B5EF4-FFF2-40B4-BE49-F238E27FC236}">
                <a16:creationId xmlns:a16="http://schemas.microsoft.com/office/drawing/2014/main" id="{0D72B6C7-BABD-1E07-A85C-A5F38430572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Chains</a:t>
            </a:r>
          </a:p>
          <a:p>
            <a:pPr marL="0" lvl="1" indent="0">
              <a:buNone/>
            </a:pPr>
            <a:r>
              <a:rPr lang="en-US" sz="1400"/>
              <a:t>Chains are a sequence of operations that can be composed to create more complex workflows. They are used in LangChain to configure custom workflows that meet specific business requirements.</a:t>
            </a:r>
          </a:p>
          <a:p>
            <a:pPr marL="0" indent="0">
              <a:spcBef>
                <a:spcPts val="2500"/>
              </a:spcBef>
              <a:buNone/>
            </a:pPr>
            <a:r>
              <a:rPr lang="en-US" sz="1400" b="1"/>
              <a:t>LLMChains</a:t>
            </a:r>
          </a:p>
          <a:p>
            <a:pPr marL="0" lvl="1" indent="0">
              <a:buNone/>
            </a:pPr>
            <a:r>
              <a:rPr lang="en-US" sz="1400"/>
              <a:t>LLMChains are a type of chain in LangChain that allow you to configure complex workflows by defining multiple stages and actions in each stage. LLMChains are useful for automating complex business processes.</a:t>
            </a:r>
          </a:p>
          <a:p>
            <a:pPr marL="0" indent="0">
              <a:spcBef>
                <a:spcPts val="2500"/>
              </a:spcBef>
              <a:buNone/>
            </a:pPr>
            <a:r>
              <a:rPr lang="en-US" sz="1400" b="1"/>
              <a:t>SimpleChains</a:t>
            </a:r>
          </a:p>
          <a:p>
            <a:pPr marL="0" lvl="1" indent="0">
              <a:buNone/>
            </a:pPr>
            <a:r>
              <a:rPr lang="en-US" sz="1400"/>
              <a:t>SimpleChains are a type of chain in LangChain that allow you to configure simple workflows by defining a sequence of actions. SimpleChains are useful for automating repetitive tasks.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74064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233100-C01B-89CE-AEC3-D536648409D0}"/>
              </a:ext>
            </a:extLst>
          </p:cNvPr>
          <p:cNvSpPr>
            <a:spLocks noGrp="1"/>
          </p:cNvSpPr>
          <p:nvPr>
            <p:ph type="title"/>
          </p:nvPr>
        </p:nvSpPr>
        <p:spPr>
          <a:xfrm>
            <a:off x="517867" y="976160"/>
            <a:ext cx="6300216" cy="1322903"/>
          </a:xfrm>
        </p:spPr>
        <p:txBody>
          <a:bodyPr vert="horz" lIns="91440" tIns="45720" rIns="91440" bIns="45720" rtlCol="0" anchor="t">
            <a:normAutofit/>
          </a:bodyPr>
          <a:lstStyle/>
          <a:p>
            <a:pPr>
              <a:lnSpc>
                <a:spcPct val="90000"/>
              </a:lnSpc>
            </a:pPr>
            <a:r>
              <a:rPr lang="en-US" sz="3100"/>
              <a:t>Agents: Dynamic Decision-Making with Tools (Web Scraping)</a:t>
            </a:r>
          </a:p>
        </p:txBody>
      </p:sp>
      <p:sp>
        <p:nvSpPr>
          <p:cNvPr id="4" name="Content Placeholder 3">
            <a:extLst>
              <a:ext uri="{FF2B5EF4-FFF2-40B4-BE49-F238E27FC236}">
                <a16:creationId xmlns:a16="http://schemas.microsoft.com/office/drawing/2014/main" id="{AE80A349-3D03-E047-AC48-66E36D9EDAC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07224" y="1088204"/>
            <a:ext cx="4160520" cy="5257800"/>
          </a:xfrm>
        </p:spPr>
        <p:txBody>
          <a:bodyPr>
            <a:normAutofit/>
          </a:bodyPr>
          <a:lstStyle/>
          <a:p>
            <a:pPr marL="0" indent="0">
              <a:spcBef>
                <a:spcPts val="2500"/>
              </a:spcBef>
              <a:buNone/>
            </a:pPr>
            <a:r>
              <a:rPr lang="en-US" sz="1400" b="1"/>
              <a:t>Agents</a:t>
            </a:r>
          </a:p>
          <a:p>
            <a:pPr marL="0" lvl="1" indent="0">
              <a:buNone/>
            </a:pPr>
            <a:r>
              <a:rPr lang="en-US" sz="1400"/>
              <a:t>Agents are dynamic decision-making components that can interact with web pages, databases and other tools. They can perform a range of tasks, such as extracting data, automating tasks, and making decisions.</a:t>
            </a:r>
          </a:p>
          <a:p>
            <a:pPr marL="0" indent="0">
              <a:spcBef>
                <a:spcPts val="2500"/>
              </a:spcBef>
              <a:buNone/>
            </a:pPr>
            <a:r>
              <a:rPr lang="en-US" sz="1400" b="1"/>
              <a:t>Web Scraping Agents</a:t>
            </a:r>
          </a:p>
          <a:p>
            <a:pPr marL="0" lvl="1" indent="0">
              <a:buNone/>
            </a:pPr>
            <a:r>
              <a:rPr lang="en-US" sz="1400"/>
              <a:t>Web-scraping agents are a type of agent that can extract data from websites and web pages. They can be used for a variety of purposes, such as monitoring prices, collecting data, or automating tasks.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Young Asian woman software developers mentor leader manager talking to executive team analyzing source code in office at night. Programmer development concept.">
            <a:extLst>
              <a:ext uri="{FF2B5EF4-FFF2-40B4-BE49-F238E27FC236}">
                <a16:creationId xmlns:a16="http://schemas.microsoft.com/office/drawing/2014/main" id="{319B8F21-FA69-4108-8466-70D4FF5365CA}"/>
              </a:ext>
            </a:extLst>
          </p:cNvPr>
          <p:cNvPicPr>
            <a:picLocks noGrp="1" noChangeAspect="1"/>
          </p:cNvPicPr>
          <p:nvPr>
            <p:ph sz="half" idx="1"/>
          </p:nvPr>
        </p:nvPicPr>
        <p:blipFill>
          <a:blip r:embed="rId3"/>
          <a:stretch>
            <a:fillRect/>
          </a:stretch>
        </p:blipFill>
        <p:spPr>
          <a:xfrm>
            <a:off x="517867" y="2812419"/>
            <a:ext cx="6281928" cy="3533584"/>
          </a:xfrm>
          <a:prstGeom prst="rect">
            <a:avLst/>
          </a:prstGeom>
        </p:spPr>
      </p:pic>
    </p:spTree>
    <p:extLst>
      <p:ext uri="{BB962C8B-B14F-4D97-AF65-F5344CB8AC3E}">
        <p14:creationId xmlns:p14="http://schemas.microsoft.com/office/powerpoint/2010/main" val="899204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Close-up shot of different CPUs between 486 and 686 class.">
            <a:extLst>
              <a:ext uri="{FF2B5EF4-FFF2-40B4-BE49-F238E27FC236}">
                <a16:creationId xmlns:a16="http://schemas.microsoft.com/office/drawing/2014/main" id="{FAE02A17-591F-4CA1-9AB1-4DB81C843D0B}"/>
              </a:ext>
            </a:extLst>
          </p:cNvPr>
          <p:cNvPicPr>
            <a:picLocks noGrp="1" noChangeAspect="1"/>
          </p:cNvPicPr>
          <p:nvPr>
            <p:ph sz="half" idx="1"/>
          </p:nvPr>
        </p:nvPicPr>
        <p:blipFill>
          <a:blip r:embed="rId3"/>
          <a:srcRect t="4793" r="1" b="17908"/>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87F0D4BF-961F-CD59-4302-CA7348F46D36}"/>
              </a:ext>
            </a:extLst>
          </p:cNvPr>
          <p:cNvSpPr>
            <a:spLocks noGrp="1"/>
          </p:cNvSpPr>
          <p:nvPr>
            <p:ph type="title"/>
          </p:nvPr>
        </p:nvSpPr>
        <p:spPr>
          <a:xfrm>
            <a:off x="517865" y="976160"/>
            <a:ext cx="8686800" cy="813063"/>
          </a:xfrm>
        </p:spPr>
        <p:txBody>
          <a:bodyPr vert="horz" lIns="91440" tIns="45720" rIns="91440" bIns="45720" rtlCol="0" anchor="t">
            <a:normAutofit/>
          </a:bodyPr>
          <a:lstStyle/>
          <a:p>
            <a:pPr>
              <a:lnSpc>
                <a:spcPct val="90000"/>
              </a:lnSpc>
            </a:pPr>
            <a:r>
              <a:rPr lang="en-US" sz="2400"/>
              <a:t>Memory: Retaining Context over Multiple Interactions</a:t>
            </a:r>
          </a:p>
        </p:txBody>
      </p:sp>
      <p:sp>
        <p:nvSpPr>
          <p:cNvPr id="4" name="Content Placeholder 3">
            <a:extLst>
              <a:ext uri="{FF2B5EF4-FFF2-40B4-BE49-F238E27FC236}">
                <a16:creationId xmlns:a16="http://schemas.microsoft.com/office/drawing/2014/main" id="{D92F9B59-018B-D62C-CB88-9C4BF3E6F19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Memory is a core component of LangChain that allows it to retain context over multiple interactions, enabling it to better understand complex workflows and multi-agent systems.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66080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Golden Labrador Retriever delivering her owner's daily newspaper.">
            <a:extLst>
              <a:ext uri="{FF2B5EF4-FFF2-40B4-BE49-F238E27FC236}">
                <a16:creationId xmlns:a16="http://schemas.microsoft.com/office/drawing/2014/main" id="{D85FE707-8497-40B7-BEB4-9C0CD7729C91}"/>
              </a:ext>
            </a:extLst>
          </p:cNvPr>
          <p:cNvPicPr>
            <a:picLocks noGrp="1" noChangeAspect="1"/>
          </p:cNvPicPr>
          <p:nvPr>
            <p:ph sz="half" idx="1"/>
          </p:nvPr>
        </p:nvPicPr>
        <p:blipFill>
          <a:blip r:embed="rId3"/>
          <a:srcRect t="5889" r="1" b="16812"/>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4D964E0F-B10E-E7C8-F8D5-7D2B87BEC66A}"/>
              </a:ext>
            </a:extLst>
          </p:cNvPr>
          <p:cNvSpPr>
            <a:spLocks noGrp="1"/>
          </p:cNvSpPr>
          <p:nvPr>
            <p:ph type="title"/>
          </p:nvPr>
        </p:nvSpPr>
        <p:spPr>
          <a:xfrm>
            <a:off x="517865" y="976160"/>
            <a:ext cx="8686800" cy="813063"/>
          </a:xfrm>
        </p:spPr>
        <p:txBody>
          <a:bodyPr vert="horz" lIns="91440" tIns="45720" rIns="91440" bIns="45720" rtlCol="0" anchor="t">
            <a:normAutofit/>
          </a:bodyPr>
          <a:lstStyle/>
          <a:p>
            <a:pPr>
              <a:lnSpc>
                <a:spcPct val="90000"/>
              </a:lnSpc>
            </a:pPr>
            <a:r>
              <a:rPr lang="en-US" sz="2400"/>
              <a:t>Retrievers: Retrieving Relevant Information Using Tools Like FAISS</a:t>
            </a:r>
          </a:p>
        </p:txBody>
      </p:sp>
      <p:sp>
        <p:nvSpPr>
          <p:cNvPr id="4" name="Content Placeholder 3">
            <a:extLst>
              <a:ext uri="{FF2B5EF4-FFF2-40B4-BE49-F238E27FC236}">
                <a16:creationId xmlns:a16="http://schemas.microsoft.com/office/drawing/2014/main" id="{C815E05F-D613-E9A6-D87C-412767DA9E8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Retrievers are a key component of LangChain, enabling the system to search large datasets efficiently and retrieve relevant information using tools like FAISS.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138498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Blockchain digital technology concept">
            <a:extLst>
              <a:ext uri="{FF2B5EF4-FFF2-40B4-BE49-F238E27FC236}">
                <a16:creationId xmlns:a16="http://schemas.microsoft.com/office/drawing/2014/main" id="{F35FBC83-8133-4FF2-975A-2BDB1877009F}"/>
              </a:ext>
            </a:extLst>
          </p:cNvPr>
          <p:cNvPicPr>
            <a:picLocks noGrp="1" noChangeAspect="1"/>
          </p:cNvPicPr>
          <p:nvPr>
            <p:ph sz="half" idx="1"/>
          </p:nvPr>
        </p:nvPicPr>
        <p:blipFill>
          <a:blip r:embed="rId3"/>
          <a:srcRect l="17249" r="27823" b="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6DD37D83-9064-A768-8837-969ECDA43467}"/>
              </a:ext>
            </a:extLst>
          </p:cNvPr>
          <p:cNvSpPr>
            <a:spLocks noGrp="1"/>
          </p:cNvSpPr>
          <p:nvPr>
            <p:ph type="title"/>
          </p:nvPr>
        </p:nvSpPr>
        <p:spPr>
          <a:xfrm>
            <a:off x="517871" y="976160"/>
            <a:ext cx="4798200" cy="1463040"/>
          </a:xfrm>
        </p:spPr>
        <p:txBody>
          <a:bodyPr vert="horz" lIns="91440" tIns="45720" rIns="91440" bIns="45720" rtlCol="0" anchor="t">
            <a:normAutofit/>
          </a:bodyPr>
          <a:lstStyle/>
          <a:p>
            <a:pPr>
              <a:lnSpc>
                <a:spcPct val="90000"/>
              </a:lnSpc>
            </a:pPr>
            <a:r>
              <a:rPr lang="en-US" sz="3100"/>
              <a:t>Activity: Build a Simple Chain Combining an LLM with a Search Engine</a:t>
            </a:r>
          </a:p>
        </p:txBody>
      </p:sp>
      <p:sp>
        <p:nvSpPr>
          <p:cNvPr id="4" name="Content Placeholder 3">
            <a:extLst>
              <a:ext uri="{FF2B5EF4-FFF2-40B4-BE49-F238E27FC236}">
                <a16:creationId xmlns:a16="http://schemas.microsoft.com/office/drawing/2014/main" id="{84F6887D-3A85-508A-AEEE-7B931B182D1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a:t>Step-by-Step Guide</a:t>
            </a:r>
          </a:p>
          <a:p>
            <a:pPr marL="0" lvl="1" indent="0">
              <a:buNone/>
            </a:pPr>
            <a:r>
              <a:rPr lang="en-US" sz="1400"/>
              <a:t>Participants will have access to a detailed step-by-step guide that will take them through the process of building a simple chain that combines an LLM with a search engine. The guide will provide hands-on experience with LangChain's core components.</a:t>
            </a:r>
          </a:p>
          <a:p>
            <a:pPr marL="0" indent="0">
              <a:spcBef>
                <a:spcPts val="2500"/>
              </a:spcBef>
              <a:buNone/>
            </a:pPr>
            <a:r>
              <a:rPr lang="en-US" sz="1400" b="1"/>
              <a:t>LangChain's Core Components</a:t>
            </a:r>
          </a:p>
          <a:p>
            <a:pPr marL="0" lvl="1" indent="0">
              <a:buNone/>
            </a:pPr>
            <a:r>
              <a:rPr lang="en-US" sz="1400"/>
              <a:t>The activity will provide hands-on experience with LangChain's core components, allowing participants to gain a better understanding of how they work and how they can be used to build complex language models.</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542369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E9A97B-1917-9176-B980-E15E8CBDB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929BA868-AC93-A4EA-E396-1C51133121FA}"/>
              </a:ext>
            </a:extLst>
          </p:cNvPr>
          <p:cNvSpPr>
            <a:spLocks noGrp="1"/>
          </p:cNvSpPr>
          <p:nvPr>
            <p:ph type="title"/>
          </p:nvPr>
        </p:nvSpPr>
        <p:spPr>
          <a:xfrm>
            <a:off x="521208" y="1211766"/>
            <a:ext cx="7237052" cy="4727988"/>
          </a:xfrm>
        </p:spPr>
        <p:txBody>
          <a:bodyPr vert="horz" lIns="91440" tIns="45720" rIns="91440" bIns="45720" rtlCol="0" anchor="b">
            <a:normAutofit/>
          </a:bodyPr>
          <a:lstStyle/>
          <a:p>
            <a:r>
              <a:rPr lang="en-US" sz="7400"/>
              <a:t>Advanced Use Cases</a:t>
            </a:r>
          </a:p>
        </p:txBody>
      </p:sp>
      <p:sp>
        <p:nvSpPr>
          <p:cNvPr id="19" name="Freeform: Shape 1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0945161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Rectangle 9">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28853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59A8317-4A60-011F-5C6A-36FD7452E805}"/>
              </a:ext>
            </a:extLst>
          </p:cNvPr>
          <p:cNvSpPr>
            <a:spLocks noGrp="1"/>
          </p:cNvSpPr>
          <p:nvPr>
            <p:ph type="title"/>
          </p:nvPr>
        </p:nvSpPr>
        <p:spPr>
          <a:xfrm>
            <a:off x="517871" y="976160"/>
            <a:ext cx="4288536" cy="5371798"/>
          </a:xfrm>
        </p:spPr>
        <p:txBody>
          <a:bodyPr>
            <a:normAutofit/>
          </a:bodyPr>
          <a:lstStyle/>
          <a:p>
            <a:r>
              <a:rPr lang="en-US" sz="4400"/>
              <a:t>Presentation Outline</a:t>
            </a:r>
          </a:p>
        </p:txBody>
      </p:sp>
      <p:sp>
        <p:nvSpPr>
          <p:cNvPr id="3" name="Content Placeholder 2">
            <a:extLst>
              <a:ext uri="{FF2B5EF4-FFF2-40B4-BE49-F238E27FC236}">
                <a16:creationId xmlns:a16="http://schemas.microsoft.com/office/drawing/2014/main" id="{2DF8C689-3E39-61F1-2421-09220D10C7F7}"/>
              </a:ext>
            </a:extLst>
          </p:cNvPr>
          <p:cNvSpPr>
            <a:spLocks noGrp="1"/>
          </p:cNvSpPr>
          <p:nvPr>
            <p:ph idx="1"/>
          </p:nvPr>
        </p:nvSpPr>
        <p:spPr>
          <a:xfrm>
            <a:off x="5520210" y="1106424"/>
            <a:ext cx="6141734" cy="5314686"/>
          </a:xfrm>
        </p:spPr>
        <p:txBody>
          <a:bodyPr>
            <a:normAutofit/>
          </a:bodyPr>
          <a:lstStyle/>
          <a:p>
            <a:r>
              <a:rPr lang="en-US"/>
              <a:t>Introduction to LangChain</a:t>
            </a:r>
          </a:p>
          <a:p>
            <a:r>
              <a:rPr lang="en-US"/>
              <a:t>Setting Up Environment</a:t>
            </a:r>
          </a:p>
          <a:p>
            <a:r>
              <a:rPr lang="en-US"/>
              <a:t>Basic Components of LangChain</a:t>
            </a:r>
          </a:p>
          <a:p>
            <a:r>
              <a:rPr lang="en-US"/>
              <a:t>Advanced Use Cases</a:t>
            </a:r>
          </a:p>
          <a:p>
            <a:r>
              <a:rPr lang="en-US"/>
              <a:t>Connecting to APIs and External Tools</a:t>
            </a:r>
          </a:p>
          <a:p>
            <a:r>
              <a:rPr lang="en-US"/>
              <a:t>LangChain in Production</a:t>
            </a:r>
          </a:p>
        </p:txBody>
      </p:sp>
    </p:spTree>
    <p:extLst>
      <p:ext uri="{BB962C8B-B14F-4D97-AF65-F5344CB8AC3E}">
        <p14:creationId xmlns:p14="http://schemas.microsoft.com/office/powerpoint/2010/main" val="3143353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rtificial Intelligence digital concept with brain shape">
            <a:extLst>
              <a:ext uri="{FF2B5EF4-FFF2-40B4-BE49-F238E27FC236}">
                <a16:creationId xmlns:a16="http://schemas.microsoft.com/office/drawing/2014/main" id="{151581E7-E78C-4AAC-A265-6BCD1DFF76E1}"/>
              </a:ext>
            </a:extLst>
          </p:cNvPr>
          <p:cNvPicPr>
            <a:picLocks noGrp="1" noChangeAspect="1"/>
          </p:cNvPicPr>
          <p:nvPr>
            <p:ph sz="half" idx="1"/>
          </p:nvPr>
        </p:nvPicPr>
        <p:blipFill>
          <a:blip r:embed="rId3"/>
          <a:srcRect l="20690" r="9561" b="-1"/>
          <a:stretch/>
        </p:blipFill>
        <p:spPr>
          <a:xfrm>
            <a:off x="517867" y="2577661"/>
            <a:ext cx="4672584" cy="3768343"/>
          </a:xfrm>
          <a:prstGeom prst="rect">
            <a:avLst/>
          </a:prstGeom>
        </p:spPr>
      </p:pic>
      <p:sp>
        <p:nvSpPr>
          <p:cNvPr id="2" name="Title 1">
            <a:extLst>
              <a:ext uri="{FF2B5EF4-FFF2-40B4-BE49-F238E27FC236}">
                <a16:creationId xmlns:a16="http://schemas.microsoft.com/office/drawing/2014/main" id="{DBC9F7C4-69BE-2BE9-B075-A9A853B5FCC3}"/>
              </a:ext>
            </a:extLst>
          </p:cNvPr>
          <p:cNvSpPr>
            <a:spLocks noGrp="1"/>
          </p:cNvSpPr>
          <p:nvPr>
            <p:ph type="title"/>
          </p:nvPr>
        </p:nvSpPr>
        <p:spPr>
          <a:xfrm>
            <a:off x="517867" y="976160"/>
            <a:ext cx="4809314" cy="1447163"/>
          </a:xfrm>
        </p:spPr>
        <p:txBody>
          <a:bodyPr vert="horz" lIns="91440" tIns="45720" rIns="91440" bIns="45720" rtlCol="0" anchor="t">
            <a:normAutofit/>
          </a:bodyPr>
          <a:lstStyle/>
          <a:p>
            <a:r>
              <a:rPr lang="en-US" sz="4400"/>
              <a:t>RAG for Document Q&amp;A</a:t>
            </a:r>
          </a:p>
        </p:txBody>
      </p:sp>
      <p:sp>
        <p:nvSpPr>
          <p:cNvPr id="4" name="Content Placeholder 3">
            <a:extLst>
              <a:ext uri="{FF2B5EF4-FFF2-40B4-BE49-F238E27FC236}">
                <a16:creationId xmlns:a16="http://schemas.microsoft.com/office/drawing/2014/main" id="{23B1B9D7-0F7A-9F64-D774-3EDF7F06A05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0" y="1033272"/>
            <a:ext cx="5832133" cy="5312732"/>
          </a:xfrm>
        </p:spPr>
        <p:txBody>
          <a:bodyPr>
            <a:normAutofit/>
          </a:bodyPr>
          <a:lstStyle/>
          <a:p>
            <a:pPr marL="0" indent="0">
              <a:spcBef>
                <a:spcPts val="2500"/>
              </a:spcBef>
              <a:buNone/>
            </a:pPr>
            <a:r>
              <a:rPr lang="en-US" sz="1400" b="1"/>
              <a:t>What is RAG?</a:t>
            </a:r>
          </a:p>
          <a:p>
            <a:pPr marL="0" lvl="1" indent="0">
              <a:buNone/>
            </a:pPr>
            <a:r>
              <a:rPr lang="en-US" sz="1400"/>
              <a:t>RAG is a powerful tool for document Q&amp;A that combines a retriever, an LLM, and a generator. It enables users to build powerful document Q&amp;A systems that can retrieve information from a large corpus of documents and generate human-like answers to complex questions.</a:t>
            </a:r>
          </a:p>
          <a:p>
            <a:pPr marL="0" indent="0">
              <a:spcBef>
                <a:spcPts val="2500"/>
              </a:spcBef>
              <a:buNone/>
            </a:pPr>
            <a:r>
              <a:rPr lang="en-US" sz="1400" b="1"/>
              <a:t>Retriever</a:t>
            </a:r>
          </a:p>
          <a:p>
            <a:pPr marL="0" lvl="1" indent="0">
              <a:buNone/>
            </a:pPr>
            <a:r>
              <a:rPr lang="en-US" sz="1400"/>
              <a:t>The retriever component of RAG is responsible for retrieving relevant information from a large corpus of documents, based on the keywords and phrases in the user's query.</a:t>
            </a:r>
          </a:p>
          <a:p>
            <a:pPr marL="0" indent="0">
              <a:spcBef>
                <a:spcPts val="2500"/>
              </a:spcBef>
              <a:buNone/>
            </a:pPr>
            <a:r>
              <a:rPr lang="en-US" sz="1400" b="1"/>
              <a:t>LLM</a:t>
            </a:r>
          </a:p>
          <a:p>
            <a:pPr marL="0" lvl="1" indent="0">
              <a:buNone/>
            </a:pPr>
            <a:r>
              <a:rPr lang="en-US" sz="1400"/>
              <a:t>The LLM component of RAG is responsible for understanding the meaning of the user's query and generating candidate answers based on the relevant content in the corpus.</a:t>
            </a:r>
          </a:p>
          <a:p>
            <a:pPr marL="0" indent="0">
              <a:spcBef>
                <a:spcPts val="2500"/>
              </a:spcBef>
              <a:buNone/>
            </a:pPr>
            <a:r>
              <a:rPr lang="en-US" sz="1400" b="1"/>
              <a:t>Generator</a:t>
            </a:r>
          </a:p>
          <a:p>
            <a:pPr marL="0" lvl="1" indent="0">
              <a:buNone/>
            </a:pPr>
            <a:r>
              <a:rPr lang="en-US" sz="1400"/>
              <a:t>The generator component of RAG is responsible for selecting the best answer from the candidate answers generated by the LLM and generating a human-like response to the user's query.</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706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Female drawing flow chart">
            <a:extLst>
              <a:ext uri="{FF2B5EF4-FFF2-40B4-BE49-F238E27FC236}">
                <a16:creationId xmlns:a16="http://schemas.microsoft.com/office/drawing/2014/main" id="{391386C4-0A07-489E-8325-E81858C56760}"/>
              </a:ext>
            </a:extLst>
          </p:cNvPr>
          <p:cNvPicPr>
            <a:picLocks noGrp="1" noChangeAspect="1"/>
          </p:cNvPicPr>
          <p:nvPr>
            <p:ph sz="half" idx="1"/>
          </p:nvPr>
        </p:nvPicPr>
        <p:blipFill>
          <a:blip r:embed="rId3"/>
          <a:srcRect l="24134" r="28497"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87065B2D-03DB-AB12-1225-C8DE5E2763EC}"/>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100"/>
              <a:t>Building Multi-Step Workflows Combining Various Tools and APIs</a:t>
            </a:r>
          </a:p>
        </p:txBody>
      </p:sp>
      <p:sp>
        <p:nvSpPr>
          <p:cNvPr id="4" name="Content Placeholder 3">
            <a:extLst>
              <a:ext uri="{FF2B5EF4-FFF2-40B4-BE49-F238E27FC236}">
                <a16:creationId xmlns:a16="http://schemas.microsoft.com/office/drawing/2014/main" id="{E44E334A-4001-DFCD-3AFA-0E2B4862419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Multi-Step Workflows</a:t>
            </a:r>
          </a:p>
          <a:p>
            <a:pPr marL="0" lvl="1" indent="0">
              <a:buNone/>
            </a:pPr>
            <a:r>
              <a:rPr lang="en-US" sz="1400"/>
              <a:t>LangChain can be used to build multi-step workflows that can handle complex tasks and automate workflows, saving time and effort.</a:t>
            </a:r>
          </a:p>
          <a:p>
            <a:pPr marL="0" indent="0">
              <a:spcBef>
                <a:spcPts val="2500"/>
              </a:spcBef>
              <a:buNone/>
            </a:pPr>
            <a:r>
              <a:rPr lang="en-US" sz="1400" b="1"/>
              <a:t>Combining Various Tools and APIs</a:t>
            </a:r>
          </a:p>
          <a:p>
            <a:pPr marL="0" lvl="1" indent="0">
              <a:buNone/>
            </a:pPr>
            <a:r>
              <a:rPr lang="en-US" sz="1400"/>
              <a:t>LangChain allows users to combine various tools and APIs to build powerful and flexible workflows that can handle a wide range of tasks.</a:t>
            </a:r>
          </a:p>
          <a:p>
            <a:pPr marL="0" indent="0">
              <a:spcBef>
                <a:spcPts val="2500"/>
              </a:spcBef>
              <a:buNone/>
            </a:pPr>
            <a:r>
              <a:rPr lang="en-US" sz="1400" b="1"/>
              <a:t>Task Automation</a:t>
            </a:r>
          </a:p>
          <a:p>
            <a:pPr marL="0" lvl="1" indent="0">
              <a:buNone/>
            </a:pPr>
            <a:r>
              <a:rPr lang="en-US" sz="1400"/>
              <a:t>LangChain enables task automation, which can help users save time and effort, increase productivity and reduce errors in workflows.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63057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3d flow chart.">
            <a:extLst>
              <a:ext uri="{FF2B5EF4-FFF2-40B4-BE49-F238E27FC236}">
                <a16:creationId xmlns:a16="http://schemas.microsoft.com/office/drawing/2014/main" id="{C3C4C118-99A3-4D13-AD78-34A57D9BE6A4}"/>
              </a:ext>
            </a:extLst>
          </p:cNvPr>
          <p:cNvPicPr>
            <a:picLocks noGrp="1" noChangeAspect="1"/>
          </p:cNvPicPr>
          <p:nvPr>
            <p:ph sz="half" idx="1"/>
          </p:nvPr>
        </p:nvPicPr>
        <p:blipFill>
          <a:blip r:embed="rId3"/>
          <a:srcRect l="29413" r="2176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0C11A954-9767-E13D-7212-DABAD596E418}"/>
              </a:ext>
            </a:extLst>
          </p:cNvPr>
          <p:cNvSpPr>
            <a:spLocks noGrp="1"/>
          </p:cNvSpPr>
          <p:nvPr>
            <p:ph type="title"/>
          </p:nvPr>
        </p:nvSpPr>
        <p:spPr>
          <a:xfrm>
            <a:off x="517871" y="976160"/>
            <a:ext cx="4798200" cy="1463040"/>
          </a:xfrm>
        </p:spPr>
        <p:txBody>
          <a:bodyPr vert="horz" lIns="91440" tIns="45720" rIns="91440" bIns="45720" rtlCol="0" anchor="t">
            <a:normAutofit/>
          </a:bodyPr>
          <a:lstStyle/>
          <a:p>
            <a:pPr>
              <a:lnSpc>
                <a:spcPct val="90000"/>
              </a:lnSpc>
            </a:pPr>
            <a:r>
              <a:rPr lang="en-US" sz="3100"/>
              <a:t>Integrating Custom Tools with LangChain Agents</a:t>
            </a:r>
          </a:p>
        </p:txBody>
      </p:sp>
      <p:sp>
        <p:nvSpPr>
          <p:cNvPr id="4" name="Content Placeholder 3">
            <a:extLst>
              <a:ext uri="{FF2B5EF4-FFF2-40B4-BE49-F238E27FC236}">
                <a16:creationId xmlns:a16="http://schemas.microsoft.com/office/drawing/2014/main" id="{65758A38-28D3-13F0-EF2D-07A810210B2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a:t>Custom Tools and APIs</a:t>
            </a:r>
          </a:p>
          <a:p>
            <a:pPr marL="0" lvl="1" indent="0">
              <a:buNone/>
            </a:pPr>
            <a:r>
              <a:rPr lang="en-US" sz="1400"/>
              <a:t>LangChain agents can be extended with custom tools and APIs to build customized solutions tailored to the specific needs of users.</a:t>
            </a:r>
          </a:p>
          <a:p>
            <a:pPr marL="0" indent="0">
              <a:spcBef>
                <a:spcPts val="2500"/>
              </a:spcBef>
              <a:buNone/>
            </a:pPr>
            <a:r>
              <a:rPr lang="en-US" sz="1400" b="1"/>
              <a:t>Enhanced Integration</a:t>
            </a:r>
          </a:p>
          <a:p>
            <a:pPr marL="0" lvl="1" indent="0">
              <a:buNone/>
            </a:pPr>
            <a:r>
              <a:rPr lang="en-US" sz="1400"/>
              <a:t>Integrating custom tools with LangChain agents enhances the integration of workflows, making it easier to manage tasks and achieve goals.</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672609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Hand drawn businessman and business woman icons in red and black colors are connected by arrows randomly on white background. This image shows the social media, and online communication between business people.">
            <a:extLst>
              <a:ext uri="{FF2B5EF4-FFF2-40B4-BE49-F238E27FC236}">
                <a16:creationId xmlns:a16="http://schemas.microsoft.com/office/drawing/2014/main" id="{D92A9BAA-AF08-4667-9814-4472C9081787}"/>
              </a:ext>
            </a:extLst>
          </p:cNvPr>
          <p:cNvPicPr>
            <a:picLocks noGrp="1" noChangeAspect="1"/>
          </p:cNvPicPr>
          <p:nvPr>
            <p:ph sz="half" idx="1"/>
          </p:nvPr>
        </p:nvPicPr>
        <p:blipFill>
          <a:blip r:embed="rId3"/>
          <a:srcRect t="13175" r="1" b="9526"/>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3DCE4FAF-8769-9A93-06ED-E03C13876550}"/>
              </a:ext>
            </a:extLst>
          </p:cNvPr>
          <p:cNvSpPr>
            <a:spLocks noGrp="1"/>
          </p:cNvSpPr>
          <p:nvPr>
            <p:ph type="title"/>
          </p:nvPr>
        </p:nvSpPr>
        <p:spPr>
          <a:xfrm>
            <a:off x="517865" y="976160"/>
            <a:ext cx="8686800" cy="813063"/>
          </a:xfrm>
        </p:spPr>
        <p:txBody>
          <a:bodyPr vert="horz" lIns="91440" tIns="45720" rIns="91440" bIns="45720" rtlCol="0" anchor="t">
            <a:normAutofit/>
          </a:bodyPr>
          <a:lstStyle/>
          <a:p>
            <a:r>
              <a:rPr lang="en-US" sz="4400"/>
              <a:t>Managing Multi-Agent Systems</a:t>
            </a:r>
          </a:p>
        </p:txBody>
      </p:sp>
      <p:sp>
        <p:nvSpPr>
          <p:cNvPr id="4" name="Content Placeholder 3">
            <a:extLst>
              <a:ext uri="{FF2B5EF4-FFF2-40B4-BE49-F238E27FC236}">
                <a16:creationId xmlns:a16="http://schemas.microsoft.com/office/drawing/2014/main" id="{6A51A23B-67B0-B028-FF3D-F62FCB41936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LangChain has built-in support for managing multi-agent systems to enable users to build complex systems that can handle multiple tasks and workflows with ease.</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194170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Black teenager using computer at home and his family near him">
            <a:extLst>
              <a:ext uri="{FF2B5EF4-FFF2-40B4-BE49-F238E27FC236}">
                <a16:creationId xmlns:a16="http://schemas.microsoft.com/office/drawing/2014/main" id="{4A026E12-D0A9-46B0-A74F-ED2AEE97CBE9}"/>
              </a:ext>
            </a:extLst>
          </p:cNvPr>
          <p:cNvPicPr>
            <a:picLocks noGrp="1" noChangeAspect="1"/>
          </p:cNvPicPr>
          <p:nvPr>
            <p:ph sz="half" idx="1"/>
          </p:nvPr>
        </p:nvPicPr>
        <p:blipFill>
          <a:blip r:embed="rId3"/>
          <a:srcRect l="31480" r="20248"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397901E3-63F1-B3BA-F7BF-2AFA1F8ACF4E}"/>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2400"/>
              <a:t>Activity: Build a RAG System to Retrieve Information From Documents and Answer Questions Using an LLM</a:t>
            </a:r>
          </a:p>
        </p:txBody>
      </p:sp>
      <p:sp>
        <p:nvSpPr>
          <p:cNvPr id="4" name="Content Placeholder 3">
            <a:extLst>
              <a:ext uri="{FF2B5EF4-FFF2-40B4-BE49-F238E27FC236}">
                <a16:creationId xmlns:a16="http://schemas.microsoft.com/office/drawing/2014/main" id="{6967A25D-C571-4E96-1FD0-6724B9F3A95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Building a RAG System</a:t>
            </a:r>
          </a:p>
          <a:p>
            <a:pPr marL="0" lvl="1" indent="0">
              <a:buNone/>
            </a:pPr>
            <a:r>
              <a:rPr lang="en-US" sz="1400"/>
              <a:t>During this activity, participants will gain hands-on experience with building a RAG system using LangChain. They will follow a step-by-step guide to build the system and retrieve information from documents to answer questions.</a:t>
            </a:r>
          </a:p>
          <a:p>
            <a:pPr marL="0" indent="0">
              <a:spcBef>
                <a:spcPts val="2500"/>
              </a:spcBef>
              <a:buNone/>
            </a:pPr>
            <a:r>
              <a:rPr lang="en-US" sz="1400" b="1"/>
              <a:t>Using LangChain</a:t>
            </a:r>
          </a:p>
          <a:p>
            <a:pPr marL="0" lvl="1" indent="0">
              <a:buNone/>
            </a:pPr>
            <a:r>
              <a:rPr lang="en-US" sz="1400"/>
              <a:t>LangChain is a powerful tool that enables users to build advanced natural language processing workflows. Participants in this activity will learn how to use LangChain to build a RAG system.</a:t>
            </a:r>
          </a:p>
          <a:p>
            <a:pPr marL="0" indent="0">
              <a:spcBef>
                <a:spcPts val="2500"/>
              </a:spcBef>
              <a:buNone/>
            </a:pPr>
            <a:r>
              <a:rPr lang="en-US" sz="1400" b="1"/>
              <a:t>Hands-on Experience</a:t>
            </a:r>
          </a:p>
          <a:p>
            <a:pPr marL="0" lvl="1" indent="0">
              <a:buNone/>
            </a:pPr>
            <a:r>
              <a:rPr lang="en-US" sz="1400"/>
              <a:t>This activity will provide participants with hands-on experience with building a RAG system using LangChain. They will learn how to retrieve information from documents and answer questions using the system.</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88942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E9A97B-1917-9176-B980-E15E8CBDB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7B6F24D-59F0-0D74-D40F-BBBEC1372FC6}"/>
              </a:ext>
            </a:extLst>
          </p:cNvPr>
          <p:cNvSpPr>
            <a:spLocks noGrp="1"/>
          </p:cNvSpPr>
          <p:nvPr>
            <p:ph type="title"/>
          </p:nvPr>
        </p:nvSpPr>
        <p:spPr>
          <a:xfrm>
            <a:off x="521208" y="1211766"/>
            <a:ext cx="7237052" cy="4727988"/>
          </a:xfrm>
        </p:spPr>
        <p:txBody>
          <a:bodyPr vert="horz" lIns="91440" tIns="45720" rIns="91440" bIns="45720" rtlCol="0" anchor="b">
            <a:normAutofit/>
          </a:bodyPr>
          <a:lstStyle/>
          <a:p>
            <a:r>
              <a:rPr lang="en-US" sz="7400"/>
              <a:t>Connecting to APIs and External Tools</a:t>
            </a:r>
          </a:p>
        </p:txBody>
      </p:sp>
      <p:sp>
        <p:nvSpPr>
          <p:cNvPr id="19" name="Freeform: Shape 1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9409000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Internet Network of Connected Devices and Apps.">
            <a:extLst>
              <a:ext uri="{FF2B5EF4-FFF2-40B4-BE49-F238E27FC236}">
                <a16:creationId xmlns:a16="http://schemas.microsoft.com/office/drawing/2014/main" id="{7F962461-A65B-40F5-A2EC-09CBB885DC80}"/>
              </a:ext>
            </a:extLst>
          </p:cNvPr>
          <p:cNvPicPr>
            <a:picLocks noGrp="1" noChangeAspect="1"/>
          </p:cNvPicPr>
          <p:nvPr>
            <p:ph sz="half" idx="1"/>
          </p:nvPr>
        </p:nvPicPr>
        <p:blipFill>
          <a:blip r:embed="rId3"/>
          <a:srcRect l="19160" r="15657" b="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EE272899-4983-45E6-8BD2-186A60FFE9D4}"/>
              </a:ext>
            </a:extLst>
          </p:cNvPr>
          <p:cNvSpPr>
            <a:spLocks noGrp="1"/>
          </p:cNvSpPr>
          <p:nvPr>
            <p:ph type="title"/>
          </p:nvPr>
        </p:nvSpPr>
        <p:spPr>
          <a:xfrm>
            <a:off x="517871" y="976160"/>
            <a:ext cx="4798200" cy="1463040"/>
          </a:xfrm>
        </p:spPr>
        <p:txBody>
          <a:bodyPr vert="horz" lIns="91440" tIns="45720" rIns="91440" bIns="45720" rtlCol="0" anchor="t">
            <a:normAutofit/>
          </a:bodyPr>
          <a:lstStyle/>
          <a:p>
            <a:pPr>
              <a:lnSpc>
                <a:spcPct val="90000"/>
              </a:lnSpc>
            </a:pPr>
            <a:r>
              <a:rPr lang="en-US" sz="3700"/>
              <a:t>API Integration Using LangChain's Tools</a:t>
            </a:r>
          </a:p>
        </p:txBody>
      </p:sp>
      <p:sp>
        <p:nvSpPr>
          <p:cNvPr id="4" name="Content Placeholder 3">
            <a:extLst>
              <a:ext uri="{FF2B5EF4-FFF2-40B4-BE49-F238E27FC236}">
                <a16:creationId xmlns:a16="http://schemas.microsoft.com/office/drawing/2014/main" id="{B3F3ABD1-BDAF-7E06-49EA-64798A08B7F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a:t>API Integration Tools</a:t>
            </a:r>
          </a:p>
          <a:p>
            <a:pPr marL="0" lvl="1" indent="0">
              <a:buNone/>
            </a:pPr>
            <a:r>
              <a:rPr lang="en-US" sz="1400"/>
              <a:t>LangChain's API integration tools allow users to connect LangChain with external systems, enabling seamless data transfer and integration.</a:t>
            </a:r>
          </a:p>
          <a:p>
            <a:pPr marL="0" indent="0">
              <a:spcBef>
                <a:spcPts val="2500"/>
              </a:spcBef>
              <a:buNone/>
            </a:pPr>
            <a:r>
              <a:rPr lang="en-US" sz="1400" b="1"/>
              <a:t>Wide Range of External Systems</a:t>
            </a:r>
          </a:p>
          <a:p>
            <a:pPr marL="0" lvl="1" indent="0">
              <a:buNone/>
            </a:pPr>
            <a:r>
              <a:rPr lang="en-US" sz="1400"/>
              <a:t>LangChain's integration tools support a wide range of external systems, including CRMs, ERPs, marketing automation tools, and more.</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39826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Woman using a laptop">
            <a:extLst>
              <a:ext uri="{FF2B5EF4-FFF2-40B4-BE49-F238E27FC236}">
                <a16:creationId xmlns:a16="http://schemas.microsoft.com/office/drawing/2014/main" id="{5A24D601-A761-4E96-A416-A191452B7075}"/>
              </a:ext>
            </a:extLst>
          </p:cNvPr>
          <p:cNvPicPr>
            <a:picLocks noGrp="1" noChangeAspect="1"/>
          </p:cNvPicPr>
          <p:nvPr>
            <p:ph sz="half" idx="1"/>
          </p:nvPr>
        </p:nvPicPr>
        <p:blipFill>
          <a:blip r:embed="rId3"/>
          <a:srcRect l="22169" r="12648" b="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DA41CB0D-439D-9E2E-B98E-35B633D3363B}"/>
              </a:ext>
            </a:extLst>
          </p:cNvPr>
          <p:cNvSpPr>
            <a:spLocks noGrp="1"/>
          </p:cNvSpPr>
          <p:nvPr>
            <p:ph type="title"/>
          </p:nvPr>
        </p:nvSpPr>
        <p:spPr>
          <a:xfrm>
            <a:off x="517871" y="976160"/>
            <a:ext cx="4798200" cy="1463040"/>
          </a:xfrm>
        </p:spPr>
        <p:txBody>
          <a:bodyPr vert="horz" lIns="91440" tIns="45720" rIns="91440" bIns="45720" rtlCol="0" anchor="t">
            <a:normAutofit/>
          </a:bodyPr>
          <a:lstStyle/>
          <a:p>
            <a:pPr>
              <a:lnSpc>
                <a:spcPct val="90000"/>
              </a:lnSpc>
            </a:pPr>
            <a:r>
              <a:rPr lang="en-US" sz="3100"/>
              <a:t>Example of Connecting to APIs (Weather, Search Engines)</a:t>
            </a:r>
          </a:p>
        </p:txBody>
      </p:sp>
      <p:sp>
        <p:nvSpPr>
          <p:cNvPr id="4" name="Content Placeholder 3">
            <a:extLst>
              <a:ext uri="{FF2B5EF4-FFF2-40B4-BE49-F238E27FC236}">
                <a16:creationId xmlns:a16="http://schemas.microsoft.com/office/drawing/2014/main" id="{BA9C0627-20C2-41BD-6F67-C7EF9DAB64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a:t>Connecting to Weather APIs</a:t>
            </a:r>
          </a:p>
          <a:p>
            <a:pPr marL="0" lvl="1" indent="0">
              <a:buNone/>
            </a:pPr>
            <a:r>
              <a:rPr lang="en-US" sz="1400"/>
              <a:t>Participants will learn how to connect LangChain with weather APIs, retrieve weather data, and use this data in their applications.</a:t>
            </a:r>
          </a:p>
          <a:p>
            <a:pPr marL="0" indent="0">
              <a:spcBef>
                <a:spcPts val="2500"/>
              </a:spcBef>
              <a:buNone/>
            </a:pPr>
            <a:r>
              <a:rPr lang="en-US" sz="1400" b="1"/>
              <a:t>Connecting to Search Engines</a:t>
            </a:r>
          </a:p>
          <a:p>
            <a:pPr marL="0" lvl="1" indent="0">
              <a:buNone/>
            </a:pPr>
            <a:r>
              <a:rPr lang="en-US" sz="1400"/>
              <a:t>Participants will learn how to connect LangChain with search engines, retrieve search results, and use this data in their applications.</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470572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Big data internet technology">
            <a:extLst>
              <a:ext uri="{FF2B5EF4-FFF2-40B4-BE49-F238E27FC236}">
                <a16:creationId xmlns:a16="http://schemas.microsoft.com/office/drawing/2014/main" id="{BF8A014F-30E7-4FE0-97AE-4615B4C1D195}"/>
              </a:ext>
            </a:extLst>
          </p:cNvPr>
          <p:cNvPicPr>
            <a:picLocks noGrp="1" noChangeAspect="1"/>
          </p:cNvPicPr>
          <p:nvPr>
            <p:ph sz="half" idx="1"/>
          </p:nvPr>
        </p:nvPicPr>
        <p:blipFill>
          <a:blip r:embed="rId3"/>
          <a:srcRect t="24871" r="1" b="23532"/>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03D417F4-CC14-20AD-0F4C-EB5EBA6D79D6}"/>
              </a:ext>
            </a:extLst>
          </p:cNvPr>
          <p:cNvSpPr>
            <a:spLocks noGrp="1"/>
          </p:cNvSpPr>
          <p:nvPr>
            <p:ph type="title"/>
          </p:nvPr>
        </p:nvSpPr>
        <p:spPr>
          <a:xfrm>
            <a:off x="517865" y="976160"/>
            <a:ext cx="8686800" cy="813063"/>
          </a:xfrm>
        </p:spPr>
        <p:txBody>
          <a:bodyPr vert="horz" lIns="91440" tIns="45720" rIns="91440" bIns="45720" rtlCol="0" anchor="t">
            <a:normAutofit/>
          </a:bodyPr>
          <a:lstStyle/>
          <a:p>
            <a:pPr>
              <a:lnSpc>
                <a:spcPct val="90000"/>
              </a:lnSpc>
            </a:pPr>
            <a:r>
              <a:rPr lang="en-US" sz="2400"/>
              <a:t>Using LangChain with Web Scraping or Other Dynamic Content Sources</a:t>
            </a:r>
          </a:p>
        </p:txBody>
      </p:sp>
      <p:sp>
        <p:nvSpPr>
          <p:cNvPr id="4" name="Content Placeholder 3">
            <a:extLst>
              <a:ext uri="{FF2B5EF4-FFF2-40B4-BE49-F238E27FC236}">
                <a16:creationId xmlns:a16="http://schemas.microsoft.com/office/drawing/2014/main" id="{AEAAE46C-33F1-4066-FA49-2A6823300BD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LangChain can be used effectively with web scraping and other dynamic content sources to build powerful workflows. These workflows can interact with web pages and other dynamic content sources, enabling automated data extraction and processing.</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959107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Man working on computer">
            <a:extLst>
              <a:ext uri="{FF2B5EF4-FFF2-40B4-BE49-F238E27FC236}">
                <a16:creationId xmlns:a16="http://schemas.microsoft.com/office/drawing/2014/main" id="{4846C121-059F-4509-A092-7E258B00B4E8}"/>
              </a:ext>
            </a:extLst>
          </p:cNvPr>
          <p:cNvPicPr>
            <a:picLocks noGrp="1" noChangeAspect="1"/>
          </p:cNvPicPr>
          <p:nvPr>
            <p:ph sz="half" idx="1"/>
          </p:nvPr>
        </p:nvPicPr>
        <p:blipFill>
          <a:blip r:embed="rId3"/>
          <a:srcRect l="23659" r="28069"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8A8F3378-982A-628D-C2D8-BF2329E95CA3}"/>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2800"/>
              <a:t>Activity: Implement an Agent that Fetches Data From an External API, Processes It, and Returns a Result</a:t>
            </a:r>
          </a:p>
        </p:txBody>
      </p:sp>
      <p:sp>
        <p:nvSpPr>
          <p:cNvPr id="4" name="Content Placeholder 3">
            <a:extLst>
              <a:ext uri="{FF2B5EF4-FFF2-40B4-BE49-F238E27FC236}">
                <a16:creationId xmlns:a16="http://schemas.microsoft.com/office/drawing/2014/main" id="{26A998AA-4C12-1446-0BCA-CB9C67611F4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Connecting to an External API</a:t>
            </a:r>
          </a:p>
          <a:p>
            <a:pPr marL="0" lvl="1" indent="0">
              <a:buNone/>
            </a:pPr>
            <a:r>
              <a:rPr lang="en-US" sz="1400"/>
              <a:t>The first step to implementing an agent that fetches data from an external API is to connect to the API and retrieve the data. Participants will learn how to establish a connection and authenticate their access to the API.</a:t>
            </a:r>
          </a:p>
          <a:p>
            <a:pPr marL="0" indent="0">
              <a:spcBef>
                <a:spcPts val="2500"/>
              </a:spcBef>
              <a:buNone/>
            </a:pPr>
            <a:r>
              <a:rPr lang="en-US" sz="1400" b="1"/>
              <a:t>Processing External Data</a:t>
            </a:r>
          </a:p>
          <a:p>
            <a:pPr marL="0" lvl="1" indent="0">
              <a:buNone/>
            </a:pPr>
            <a:r>
              <a:rPr lang="en-US" sz="1400"/>
              <a:t>Once the data is retrieved from the external API, it needs to be processed to extract the relevant information. Participants will learn how to parse and manipulate the data to obtain the desired output.</a:t>
            </a:r>
          </a:p>
          <a:p>
            <a:pPr marL="0" indent="0">
              <a:spcBef>
                <a:spcPts val="2500"/>
              </a:spcBef>
              <a:buNone/>
            </a:pPr>
            <a:r>
              <a:rPr lang="en-US" sz="1400" b="1"/>
              <a:t>Returning a Result</a:t>
            </a:r>
          </a:p>
          <a:p>
            <a:pPr marL="0" lvl="1" indent="0">
              <a:buNone/>
            </a:pPr>
            <a:r>
              <a:rPr lang="en-US" sz="1400"/>
              <a:t>After the data has been processed, it needs to be returned in a usable format. Participants will learn how to format and present the data to make it accessible for other systems or users.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01352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E9A97B-1917-9176-B980-E15E8CBDB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9BA9755-291F-9722-858B-C2638C0EF1C8}"/>
              </a:ext>
            </a:extLst>
          </p:cNvPr>
          <p:cNvSpPr>
            <a:spLocks noGrp="1"/>
          </p:cNvSpPr>
          <p:nvPr>
            <p:ph type="title"/>
          </p:nvPr>
        </p:nvSpPr>
        <p:spPr>
          <a:xfrm>
            <a:off x="521208" y="1211766"/>
            <a:ext cx="7237052" cy="4727988"/>
          </a:xfrm>
        </p:spPr>
        <p:txBody>
          <a:bodyPr vert="horz" lIns="91440" tIns="45720" rIns="91440" bIns="45720" rtlCol="0" anchor="b">
            <a:normAutofit/>
          </a:bodyPr>
          <a:lstStyle/>
          <a:p>
            <a:r>
              <a:rPr lang="en-US" sz="7400"/>
              <a:t>Introduction to LangChain</a:t>
            </a:r>
          </a:p>
        </p:txBody>
      </p:sp>
      <p:sp>
        <p:nvSpPr>
          <p:cNvPr id="19" name="Freeform: Shape 1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427869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E9A97B-1917-9176-B980-E15E8CBDB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494356B-DE81-8C9A-CA22-6901BEFE6587}"/>
              </a:ext>
            </a:extLst>
          </p:cNvPr>
          <p:cNvSpPr>
            <a:spLocks noGrp="1"/>
          </p:cNvSpPr>
          <p:nvPr>
            <p:ph type="title"/>
          </p:nvPr>
        </p:nvSpPr>
        <p:spPr>
          <a:xfrm>
            <a:off x="521208" y="1211766"/>
            <a:ext cx="7237052" cy="4727988"/>
          </a:xfrm>
        </p:spPr>
        <p:txBody>
          <a:bodyPr vert="horz" lIns="91440" tIns="45720" rIns="91440" bIns="45720" rtlCol="0" anchor="b">
            <a:normAutofit/>
          </a:bodyPr>
          <a:lstStyle/>
          <a:p>
            <a:r>
              <a:rPr lang="en-US" sz="7400"/>
              <a:t>LangChain in Production</a:t>
            </a:r>
          </a:p>
        </p:txBody>
      </p:sp>
      <p:sp>
        <p:nvSpPr>
          <p:cNvPr id="19" name="Freeform: Shape 1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677774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Cloud Computing">
            <a:extLst>
              <a:ext uri="{FF2B5EF4-FFF2-40B4-BE49-F238E27FC236}">
                <a16:creationId xmlns:a16="http://schemas.microsoft.com/office/drawing/2014/main" id="{257284DB-90FF-4656-8765-5992A65555A4}"/>
              </a:ext>
            </a:extLst>
          </p:cNvPr>
          <p:cNvPicPr>
            <a:picLocks noGrp="1" noChangeAspect="1"/>
          </p:cNvPicPr>
          <p:nvPr>
            <p:ph sz="half" idx="1"/>
          </p:nvPr>
        </p:nvPicPr>
        <p:blipFill>
          <a:blip r:embed="rId3"/>
          <a:srcRect t="4523" r="1" b="9482"/>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A635FAF3-F1B4-B9D7-EFCC-39E670CB2F2B}"/>
              </a:ext>
            </a:extLst>
          </p:cNvPr>
          <p:cNvSpPr>
            <a:spLocks noGrp="1"/>
          </p:cNvSpPr>
          <p:nvPr>
            <p:ph type="title"/>
          </p:nvPr>
        </p:nvSpPr>
        <p:spPr>
          <a:xfrm>
            <a:off x="517865" y="976160"/>
            <a:ext cx="8686800" cy="813063"/>
          </a:xfrm>
        </p:spPr>
        <p:txBody>
          <a:bodyPr vert="horz" lIns="91440" tIns="45720" rIns="91440" bIns="45720" rtlCol="0" anchor="t">
            <a:normAutofit/>
          </a:bodyPr>
          <a:lstStyle/>
          <a:p>
            <a:pPr>
              <a:lnSpc>
                <a:spcPct val="90000"/>
              </a:lnSpc>
            </a:pPr>
            <a:r>
              <a:rPr lang="en-US" sz="2400"/>
              <a:t>Deployment Strategies: Using Cloud Platforms (AWS, Azure, GCP)</a:t>
            </a:r>
          </a:p>
        </p:txBody>
      </p:sp>
      <p:sp>
        <p:nvSpPr>
          <p:cNvPr id="4" name="Content Placeholder 3">
            <a:extLst>
              <a:ext uri="{FF2B5EF4-FFF2-40B4-BE49-F238E27FC236}">
                <a16:creationId xmlns:a16="http://schemas.microsoft.com/office/drawing/2014/main" id="{D07A607F-DA8E-4F51-4EB3-B25D884A7D2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Deploying LangChain on cloud platforms like AWS, Azure, and GCP enables users to scale their workflows and deploy LangChain in production environments.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170817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Forklift lifting a container in the yard">
            <a:extLst>
              <a:ext uri="{FF2B5EF4-FFF2-40B4-BE49-F238E27FC236}">
                <a16:creationId xmlns:a16="http://schemas.microsoft.com/office/drawing/2014/main" id="{2DEEE9F9-149B-4852-9932-EAEF69331097}"/>
              </a:ext>
            </a:extLst>
          </p:cNvPr>
          <p:cNvPicPr>
            <a:picLocks noGrp="1" noChangeAspect="1"/>
          </p:cNvPicPr>
          <p:nvPr>
            <p:ph sz="half" idx="1"/>
          </p:nvPr>
        </p:nvPicPr>
        <p:blipFill>
          <a:blip r:embed="rId3"/>
          <a:srcRect l="8219" r="26643" b="1"/>
          <a:stretch/>
        </p:blipFill>
        <p:spPr>
          <a:xfrm>
            <a:off x="517868" y="508090"/>
            <a:ext cx="5705856" cy="5846990"/>
          </a:xfrm>
          <a:prstGeom prst="rect">
            <a:avLst/>
          </a:prstGeom>
        </p:spPr>
      </p:pic>
      <p:sp>
        <p:nvSpPr>
          <p:cNvPr id="2" name="Title 1">
            <a:extLst>
              <a:ext uri="{FF2B5EF4-FFF2-40B4-BE49-F238E27FC236}">
                <a16:creationId xmlns:a16="http://schemas.microsoft.com/office/drawing/2014/main" id="{10FCB3F0-6FB8-74E8-F053-970E3F114E40}"/>
              </a:ext>
            </a:extLst>
          </p:cNvPr>
          <p:cNvSpPr>
            <a:spLocks noGrp="1"/>
          </p:cNvSpPr>
          <p:nvPr>
            <p:ph type="title"/>
          </p:nvPr>
        </p:nvSpPr>
        <p:spPr>
          <a:xfrm>
            <a:off x="7001547" y="976160"/>
            <a:ext cx="4822899" cy="1463040"/>
          </a:xfrm>
        </p:spPr>
        <p:txBody>
          <a:bodyPr vert="horz" lIns="91440" tIns="45720" rIns="91440" bIns="45720" rtlCol="0" anchor="t">
            <a:normAutofit/>
          </a:bodyPr>
          <a:lstStyle/>
          <a:p>
            <a:pPr>
              <a:lnSpc>
                <a:spcPct val="90000"/>
              </a:lnSpc>
            </a:pPr>
            <a:r>
              <a:rPr lang="en-US" sz="2800"/>
              <a:t>Scaling: Using LangChain in Distributed Systems (with Kubernetes, Docker)</a:t>
            </a:r>
          </a:p>
        </p:txBody>
      </p:sp>
      <p:sp>
        <p:nvSpPr>
          <p:cNvPr id="4" name="Content Placeholder 3">
            <a:extLst>
              <a:ext uri="{FF2B5EF4-FFF2-40B4-BE49-F238E27FC236}">
                <a16:creationId xmlns:a16="http://schemas.microsoft.com/office/drawing/2014/main" id="{ACE2C8EC-A561-891B-50F8-6A9BBCF781D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1548" y="2578608"/>
            <a:ext cx="4672584" cy="3767328"/>
          </a:xfrm>
        </p:spPr>
        <p:txBody>
          <a:bodyPr>
            <a:normAutofit/>
          </a:bodyPr>
          <a:lstStyle/>
          <a:p>
            <a:pPr marL="0" indent="0">
              <a:spcBef>
                <a:spcPts val="2500"/>
              </a:spcBef>
              <a:buNone/>
            </a:pPr>
            <a:r>
              <a:rPr lang="en-US" sz="1400" b="1"/>
              <a:t>LangChain for Distributed Systems</a:t>
            </a:r>
          </a:p>
          <a:p>
            <a:pPr marL="0" lvl="1" indent="0">
              <a:buNone/>
            </a:pPr>
            <a:r>
              <a:rPr lang="en-US" sz="1400"/>
              <a:t>LangChain can be used in distributed systems to enable horizontal scaling of workflows, improving efficiency and reducing costs.</a:t>
            </a:r>
          </a:p>
          <a:p>
            <a:pPr marL="0" indent="0">
              <a:spcBef>
                <a:spcPts val="2500"/>
              </a:spcBef>
              <a:buNone/>
            </a:pPr>
            <a:r>
              <a:rPr lang="en-US" sz="1400" b="1"/>
              <a:t>Kubernetes and Docker for LangChain Deployment</a:t>
            </a:r>
          </a:p>
          <a:p>
            <a:pPr marL="0" lvl="1" indent="0">
              <a:buNone/>
            </a:pPr>
            <a:r>
              <a:rPr lang="en-US" sz="1400"/>
              <a:t>Kubernetes and Docker can be used to deploy LangChain in distributed systems, providing a scalable and reliable platform for running LangChain workflows.</a:t>
            </a:r>
          </a:p>
        </p:txBody>
      </p:sp>
      <p:sp>
        <p:nvSpPr>
          <p:cNvPr id="18" name="Freeform: Shape 17">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877927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3D illustration.">
            <a:extLst>
              <a:ext uri="{FF2B5EF4-FFF2-40B4-BE49-F238E27FC236}">
                <a16:creationId xmlns:a16="http://schemas.microsoft.com/office/drawing/2014/main" id="{893BF96D-8817-4427-8885-15AD08C4F5DD}"/>
              </a:ext>
            </a:extLst>
          </p:cNvPr>
          <p:cNvPicPr>
            <a:picLocks noGrp="1" noChangeAspect="1"/>
          </p:cNvPicPr>
          <p:nvPr>
            <p:ph sz="half" idx="1"/>
          </p:nvPr>
        </p:nvPicPr>
        <p:blipFill>
          <a:blip r:embed="rId3"/>
          <a:srcRect t="7120" r="1" b="24084"/>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C8F6F6AE-BAAC-5759-9D19-1659139E3FE8}"/>
              </a:ext>
            </a:extLst>
          </p:cNvPr>
          <p:cNvSpPr>
            <a:spLocks noGrp="1"/>
          </p:cNvSpPr>
          <p:nvPr>
            <p:ph type="title"/>
          </p:nvPr>
        </p:nvSpPr>
        <p:spPr>
          <a:xfrm>
            <a:off x="517865" y="976160"/>
            <a:ext cx="8686800" cy="813063"/>
          </a:xfrm>
        </p:spPr>
        <p:txBody>
          <a:bodyPr vert="horz" lIns="91440" tIns="45720" rIns="91440" bIns="45720" rtlCol="0" anchor="t">
            <a:normAutofit/>
          </a:bodyPr>
          <a:lstStyle/>
          <a:p>
            <a:r>
              <a:rPr lang="en-US" sz="4400"/>
              <a:t>Best Practices</a:t>
            </a:r>
          </a:p>
        </p:txBody>
      </p:sp>
      <p:sp>
        <p:nvSpPr>
          <p:cNvPr id="4" name="Content Placeholder 3">
            <a:extLst>
              <a:ext uri="{FF2B5EF4-FFF2-40B4-BE49-F238E27FC236}">
                <a16:creationId xmlns:a16="http://schemas.microsoft.com/office/drawing/2014/main" id="{A7AA3FFA-F3B4-69C2-7AED-F6F4436F7DE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When using LangChain in production environments, it is important to follow best practices for version control, testing, and documentation to ensure an organized and efficient workflow.</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108377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Conceptual image representing mosaic media interface and the digital software. A wall of screens curves away from view, shimmering with an assortment of random graphics, animations and simple icon images.">
            <a:extLst>
              <a:ext uri="{FF2B5EF4-FFF2-40B4-BE49-F238E27FC236}">
                <a16:creationId xmlns:a16="http://schemas.microsoft.com/office/drawing/2014/main" id="{74D321DE-54D7-4537-89F6-D2016E5A51FD}"/>
              </a:ext>
            </a:extLst>
          </p:cNvPr>
          <p:cNvPicPr>
            <a:picLocks noGrp="1" noChangeAspect="1"/>
          </p:cNvPicPr>
          <p:nvPr>
            <p:ph sz="half" idx="1"/>
          </p:nvPr>
        </p:nvPicPr>
        <p:blipFill>
          <a:blip r:embed="rId3"/>
          <a:srcRect l="28646" r="17116"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6E55B28C-26C3-F5B6-785B-D116C7253F10}"/>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Overview of LangChain's Features</a:t>
            </a:r>
          </a:p>
        </p:txBody>
      </p:sp>
      <p:sp>
        <p:nvSpPr>
          <p:cNvPr id="4" name="Content Placeholder 3">
            <a:extLst>
              <a:ext uri="{FF2B5EF4-FFF2-40B4-BE49-F238E27FC236}">
                <a16:creationId xmlns:a16="http://schemas.microsoft.com/office/drawing/2014/main" id="{174CC07B-511F-F5C6-BEDC-797DB8B666E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Document Retrieval</a:t>
            </a:r>
          </a:p>
          <a:p>
            <a:pPr marL="0" lvl="1" indent="0">
              <a:buNone/>
            </a:pPr>
            <a:r>
              <a:rPr lang="en-US" sz="1400"/>
              <a:t>LangChain's document retrieval feature allows users to search and retrieve relevant documents quickly and efficiently, making LLM applications more effective and efficient.</a:t>
            </a:r>
          </a:p>
          <a:p>
            <a:pPr marL="0" indent="0">
              <a:spcBef>
                <a:spcPts val="2500"/>
              </a:spcBef>
              <a:buNone/>
            </a:pPr>
            <a:r>
              <a:rPr lang="en-US" sz="1400" b="1"/>
              <a:t>Prompt Engineering</a:t>
            </a:r>
          </a:p>
          <a:p>
            <a:pPr marL="0" lvl="1" indent="0">
              <a:buNone/>
            </a:pPr>
            <a:r>
              <a:rPr lang="en-US" sz="1400"/>
              <a:t>LangChain's prompt engineering feature enables users to create custom prompts for LLM applications, increasing the accuracy and efficiency of the system.</a:t>
            </a:r>
          </a:p>
          <a:p>
            <a:pPr marL="0" indent="0">
              <a:spcBef>
                <a:spcPts val="2500"/>
              </a:spcBef>
              <a:buNone/>
            </a:pPr>
            <a:r>
              <a:rPr lang="en-US" sz="1400" b="1"/>
              <a:t>Multi-Agent Workflows</a:t>
            </a:r>
          </a:p>
          <a:p>
            <a:pPr marL="0" lvl="1" indent="0">
              <a:buNone/>
            </a:pPr>
            <a:r>
              <a:rPr lang="en-US" sz="1400"/>
              <a:t>LangChain's multi-agent workflows feature allows for collaboration between multiple agents, making LLM applications more efficient and effective.</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3148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Concept of file sharing">
            <a:extLst>
              <a:ext uri="{FF2B5EF4-FFF2-40B4-BE49-F238E27FC236}">
                <a16:creationId xmlns:a16="http://schemas.microsoft.com/office/drawing/2014/main" id="{97A45D8F-B76B-4895-B4D2-F36668F29D34}"/>
              </a:ext>
            </a:extLst>
          </p:cNvPr>
          <p:cNvPicPr>
            <a:picLocks noGrp="1" noChangeAspect="1"/>
          </p:cNvPicPr>
          <p:nvPr>
            <p:ph sz="half" idx="1"/>
          </p:nvPr>
        </p:nvPicPr>
        <p:blipFill>
          <a:blip r:embed="rId3"/>
          <a:srcRect l="24683" r="3102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53D99E80-7BAE-7B88-B801-29FD87A69948}"/>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100"/>
              <a:t>Key Use Cases: Document Retrieval, Prompt Engineering, and Multi-Agent Workflows</a:t>
            </a:r>
          </a:p>
        </p:txBody>
      </p:sp>
      <p:sp>
        <p:nvSpPr>
          <p:cNvPr id="4" name="Content Placeholder 3">
            <a:extLst>
              <a:ext uri="{FF2B5EF4-FFF2-40B4-BE49-F238E27FC236}">
                <a16:creationId xmlns:a16="http://schemas.microsoft.com/office/drawing/2014/main" id="{858A4134-B2E7-B266-02FD-BFE4ACA6203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Document Retrieval</a:t>
            </a:r>
          </a:p>
          <a:p>
            <a:pPr marL="0" lvl="1" indent="0">
              <a:buNone/>
            </a:pPr>
            <a:r>
              <a:rPr lang="en-US" sz="1400"/>
              <a:t>Document retrieval is a key use case for LangChain's LLM applications, allowing users to efficiently search and access relevant information from large repositories of data.</a:t>
            </a:r>
          </a:p>
          <a:p>
            <a:pPr marL="0" indent="0">
              <a:spcBef>
                <a:spcPts val="2500"/>
              </a:spcBef>
              <a:buNone/>
            </a:pPr>
            <a:r>
              <a:rPr lang="en-US" sz="1400" b="1"/>
              <a:t>Prompt Engineering</a:t>
            </a:r>
          </a:p>
          <a:p>
            <a:pPr marL="0" lvl="1" indent="0">
              <a:buNone/>
            </a:pPr>
            <a:r>
              <a:rPr lang="en-US" sz="1400"/>
              <a:t>Prompt engineering is another key use case for LangChain's LLM applications, enabling users to generate effective prompts for language models that can improve their accuracy and effectiveness.</a:t>
            </a:r>
          </a:p>
          <a:p>
            <a:pPr marL="0" indent="0">
              <a:spcBef>
                <a:spcPts val="2500"/>
              </a:spcBef>
              <a:buNone/>
            </a:pPr>
            <a:r>
              <a:rPr lang="en-US" sz="1400" b="1"/>
              <a:t>Multi-Agent Workflows</a:t>
            </a:r>
          </a:p>
          <a:p>
            <a:pPr marL="0" lvl="1" indent="0">
              <a:buNone/>
            </a:pPr>
            <a:r>
              <a:rPr lang="en-US" sz="1400"/>
              <a:t>Multi-agent workflows are a key use case for LangChain's LLM applications, allowing multiple agents to collaborate and make complex decisions based on multiple factors.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74438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Many rough chains hanging vertically, isolated on white background. Wide horizontal composition.">
            <a:extLst>
              <a:ext uri="{FF2B5EF4-FFF2-40B4-BE49-F238E27FC236}">
                <a16:creationId xmlns:a16="http://schemas.microsoft.com/office/drawing/2014/main" id="{D2C42BCC-03C0-4E00-B91B-85804FDA8970}"/>
              </a:ext>
            </a:extLst>
          </p:cNvPr>
          <p:cNvPicPr>
            <a:picLocks noGrp="1" noChangeAspect="1"/>
          </p:cNvPicPr>
          <p:nvPr>
            <p:ph sz="half" idx="1"/>
          </p:nvPr>
        </p:nvPicPr>
        <p:blipFill>
          <a:blip r:embed="rId3"/>
          <a:srcRect l="5461" r="12656"/>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D7C727FC-0B4C-40AD-9E11-62312940485B}"/>
              </a:ext>
            </a:extLst>
          </p:cNvPr>
          <p:cNvSpPr>
            <a:spLocks noGrp="1"/>
          </p:cNvSpPr>
          <p:nvPr>
            <p:ph type="title"/>
          </p:nvPr>
        </p:nvSpPr>
        <p:spPr>
          <a:xfrm>
            <a:off x="517865" y="976160"/>
            <a:ext cx="8686800" cy="813063"/>
          </a:xfrm>
        </p:spPr>
        <p:txBody>
          <a:bodyPr vert="horz" lIns="91440" tIns="45720" rIns="91440" bIns="45720" rtlCol="0" anchor="t">
            <a:normAutofit/>
          </a:bodyPr>
          <a:lstStyle/>
          <a:p>
            <a:pPr>
              <a:lnSpc>
                <a:spcPct val="90000"/>
              </a:lnSpc>
            </a:pPr>
            <a:r>
              <a:rPr lang="en-US" sz="2400"/>
              <a:t>Integration with Various LLMs Like OpenAI’s GPT, and Hugging Face Models</a:t>
            </a:r>
          </a:p>
        </p:txBody>
      </p:sp>
      <p:sp>
        <p:nvSpPr>
          <p:cNvPr id="4" name="Content Placeholder 3">
            <a:extLst>
              <a:ext uri="{FF2B5EF4-FFF2-40B4-BE49-F238E27FC236}">
                <a16:creationId xmlns:a16="http://schemas.microsoft.com/office/drawing/2014/main" id="{A982EA88-169A-07C9-9BF9-E6847B0701A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LangChain's integration with various LLMs, including OpenAI’s GPT and Hugging Face models, enables LangChain to enhance the capabilities of these models and make them more effective in a wide range of applications.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19604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4C73E7BA-0BF0-4C54-8ED2-36A431B28066}"/>
              </a:ext>
            </a:extLst>
          </p:cNvPr>
          <p:cNvPicPr>
            <a:picLocks noGrp="1" noChangeAspect="1"/>
          </p:cNvPicPr>
          <p:nvPr>
            <p:ph sz="half" idx="1"/>
          </p:nvPr>
        </p:nvPicPr>
        <p:blipFill>
          <a:blip r:embed="rId3"/>
          <a:srcRect t="14575" r="1" b="8126"/>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35ACDD86-8071-7FE9-AD41-1DF095A742B1}"/>
              </a:ext>
            </a:extLst>
          </p:cNvPr>
          <p:cNvSpPr>
            <a:spLocks noGrp="1"/>
          </p:cNvSpPr>
          <p:nvPr>
            <p:ph type="title"/>
          </p:nvPr>
        </p:nvSpPr>
        <p:spPr>
          <a:xfrm>
            <a:off x="517865" y="976160"/>
            <a:ext cx="8686800" cy="813063"/>
          </a:xfrm>
        </p:spPr>
        <p:txBody>
          <a:bodyPr vert="horz" lIns="91440" tIns="45720" rIns="91440" bIns="45720" rtlCol="0" anchor="t">
            <a:normAutofit/>
          </a:bodyPr>
          <a:lstStyle/>
          <a:p>
            <a:pPr>
              <a:lnSpc>
                <a:spcPct val="90000"/>
              </a:lnSpc>
            </a:pPr>
            <a:r>
              <a:rPr lang="en-US" sz="2400"/>
              <a:t>Activity: Simple Example Demonstrating LangChain in Action</a:t>
            </a:r>
          </a:p>
        </p:txBody>
      </p:sp>
      <p:sp>
        <p:nvSpPr>
          <p:cNvPr id="4" name="Content Placeholder 3">
            <a:extLst>
              <a:ext uri="{FF2B5EF4-FFF2-40B4-BE49-F238E27FC236}">
                <a16:creationId xmlns:a16="http://schemas.microsoft.com/office/drawing/2014/main" id="{18897956-ADB6-B712-DE26-11597FA1A85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Participants will walk through a simple example demonstrating LangChain in action. This activity will provide hands-on experience with LangChain's features and capabilities.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692096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E9A97B-1917-9176-B980-E15E8CBDB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2C9D807-6D75-406F-11E9-1836F41D2AFA}"/>
              </a:ext>
            </a:extLst>
          </p:cNvPr>
          <p:cNvSpPr>
            <a:spLocks noGrp="1"/>
          </p:cNvSpPr>
          <p:nvPr>
            <p:ph type="title"/>
          </p:nvPr>
        </p:nvSpPr>
        <p:spPr>
          <a:xfrm>
            <a:off x="521208" y="1211766"/>
            <a:ext cx="7237052" cy="4727988"/>
          </a:xfrm>
        </p:spPr>
        <p:txBody>
          <a:bodyPr vert="horz" lIns="91440" tIns="45720" rIns="91440" bIns="45720" rtlCol="0" anchor="b">
            <a:normAutofit/>
          </a:bodyPr>
          <a:lstStyle/>
          <a:p>
            <a:r>
              <a:rPr lang="en-US" sz="7400"/>
              <a:t>Setting Up Environment</a:t>
            </a:r>
          </a:p>
        </p:txBody>
      </p:sp>
      <p:sp>
        <p:nvSpPr>
          <p:cNvPr id="19" name="Freeform: Shape 1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1194952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Backlit Computer keyboard in an office">
            <a:extLst>
              <a:ext uri="{FF2B5EF4-FFF2-40B4-BE49-F238E27FC236}">
                <a16:creationId xmlns:a16="http://schemas.microsoft.com/office/drawing/2014/main" id="{06517291-8C8F-4F0D-BC02-AF257544B4C7}"/>
              </a:ext>
            </a:extLst>
          </p:cNvPr>
          <p:cNvPicPr>
            <a:picLocks noGrp="1" noChangeAspect="1"/>
          </p:cNvPicPr>
          <p:nvPr>
            <p:ph sz="half" idx="1"/>
          </p:nvPr>
        </p:nvPicPr>
        <p:blipFill>
          <a:blip r:embed="rId3"/>
          <a:srcRect t="18434" b="42867"/>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BAB7C808-490B-E4AA-390B-7F7B13F43ECA}"/>
              </a:ext>
            </a:extLst>
          </p:cNvPr>
          <p:cNvSpPr>
            <a:spLocks noGrp="1"/>
          </p:cNvSpPr>
          <p:nvPr>
            <p:ph type="title"/>
          </p:nvPr>
        </p:nvSpPr>
        <p:spPr>
          <a:xfrm>
            <a:off x="517865" y="976160"/>
            <a:ext cx="8686800" cy="813063"/>
          </a:xfrm>
        </p:spPr>
        <p:txBody>
          <a:bodyPr vert="horz" lIns="91440" tIns="45720" rIns="91440" bIns="45720" rtlCol="0" anchor="t">
            <a:normAutofit/>
          </a:bodyPr>
          <a:lstStyle/>
          <a:p>
            <a:r>
              <a:rPr lang="en-US" sz="4400"/>
              <a:t>Python Environment Setup</a:t>
            </a:r>
          </a:p>
        </p:txBody>
      </p:sp>
      <p:sp>
        <p:nvSpPr>
          <p:cNvPr id="4" name="Content Placeholder 3">
            <a:extLst>
              <a:ext uri="{FF2B5EF4-FFF2-40B4-BE49-F238E27FC236}">
                <a16:creationId xmlns:a16="http://schemas.microsoft.com/office/drawing/2014/main" id="{B0045662-5CA6-2A11-2C22-BA2AF3524CE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Participants will learn how to set up a Python environment to use LangChain. This will include installing Python and any necessary dependencies.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794626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2886</Words>
  <Application>Microsoft Macintosh PowerPoint</Application>
  <PresentationFormat>Widescreen</PresentationFormat>
  <Paragraphs>200</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Bierstadt</vt:lpstr>
      <vt:lpstr>Calibri</vt:lpstr>
      <vt:lpstr>Neue Haas Grotesk Text Pro</vt:lpstr>
      <vt:lpstr>GestaltVTI</vt:lpstr>
      <vt:lpstr>Mastering LangChain: Enhancing LLM Applications with Advanced Workflows</vt:lpstr>
      <vt:lpstr>Presentation Outline</vt:lpstr>
      <vt:lpstr>Introduction to LangChain</vt:lpstr>
      <vt:lpstr>Overview of LangChain's Features</vt:lpstr>
      <vt:lpstr>Key Use Cases: Document Retrieval, Prompt Engineering, and Multi-Agent Workflows</vt:lpstr>
      <vt:lpstr>Integration with Various LLMs Like OpenAI’s GPT, and Hugging Face Models</vt:lpstr>
      <vt:lpstr>Activity: Simple Example Demonstrating LangChain in Action</vt:lpstr>
      <vt:lpstr>Setting Up Environment</vt:lpstr>
      <vt:lpstr>Python Environment Setup</vt:lpstr>
      <vt:lpstr>Use of Conda and Venv</vt:lpstr>
      <vt:lpstr>Installing Supporting Libraries</vt:lpstr>
      <vt:lpstr>Activity: Participants Install and Set up LangChain Locally</vt:lpstr>
      <vt:lpstr>Basic Components of LangChain</vt:lpstr>
      <vt:lpstr>Chains: Sequential Operations (LLMChain, SimpleChain)</vt:lpstr>
      <vt:lpstr>Agents: Dynamic Decision-Making with Tools (Web Scraping)</vt:lpstr>
      <vt:lpstr>Memory: Retaining Context over Multiple Interactions</vt:lpstr>
      <vt:lpstr>Retrievers: Retrieving Relevant Information Using Tools Like FAISS</vt:lpstr>
      <vt:lpstr>Activity: Build a Simple Chain Combining an LLM with a Search Engine</vt:lpstr>
      <vt:lpstr>Advanced Use Cases</vt:lpstr>
      <vt:lpstr>RAG for Document Q&amp;A</vt:lpstr>
      <vt:lpstr>Building Multi-Step Workflows Combining Various Tools and APIs</vt:lpstr>
      <vt:lpstr>Integrating Custom Tools with LangChain Agents</vt:lpstr>
      <vt:lpstr>Managing Multi-Agent Systems</vt:lpstr>
      <vt:lpstr>Activity: Build a RAG System to Retrieve Information From Documents and Answer Questions Using an LLM</vt:lpstr>
      <vt:lpstr>Connecting to APIs and External Tools</vt:lpstr>
      <vt:lpstr>API Integration Using LangChain's Tools</vt:lpstr>
      <vt:lpstr>Example of Connecting to APIs (Weather, Search Engines)</vt:lpstr>
      <vt:lpstr>Using LangChain with Web Scraping or Other Dynamic Content Sources</vt:lpstr>
      <vt:lpstr>Activity: Implement an Agent that Fetches Data From an External API, Processes It, and Returns a Result</vt:lpstr>
      <vt:lpstr>LangChain in Production</vt:lpstr>
      <vt:lpstr>Deployment Strategies: Using Cloud Platforms (AWS, Azure, GCP)</vt:lpstr>
      <vt:lpstr>Scaling: Using LangChain in Distributed Systems (with Kubernetes, Docker)</vt:lpstr>
      <vt:lpstr>Best Practices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Ben Torkian</cp:lastModifiedBy>
  <cp:revision>4</cp:revision>
  <dcterms:created xsi:type="dcterms:W3CDTF">2024-10-27T03:27:07Z</dcterms:created>
  <dcterms:modified xsi:type="dcterms:W3CDTF">2024-10-27T03:55:59Z</dcterms:modified>
</cp:coreProperties>
</file>